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96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7" r:id="rId33"/>
    <p:sldId id="291" r:id="rId34"/>
    <p:sldId id="295" r:id="rId35"/>
    <p:sldId id="292" r:id="rId36"/>
    <p:sldId id="293" r:id="rId37"/>
    <p:sldId id="294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9" r:id="rId49"/>
    <p:sldId id="310" r:id="rId50"/>
    <p:sldId id="311" r:id="rId51"/>
    <p:sldId id="312" r:id="rId52"/>
    <p:sldId id="313" r:id="rId53"/>
    <p:sldId id="315" r:id="rId54"/>
    <p:sldId id="316" r:id="rId55"/>
    <p:sldId id="318" r:id="rId56"/>
    <p:sldId id="320" r:id="rId57"/>
    <p:sldId id="321" r:id="rId58"/>
    <p:sldId id="322" r:id="rId59"/>
    <p:sldId id="319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24" r:id="rId70"/>
    <p:sldId id="327" r:id="rId71"/>
    <p:sldId id="330" r:id="rId72"/>
    <p:sldId id="331" r:id="rId7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E2E2E2"/>
    <a:srgbClr val="FFFFFF"/>
    <a:srgbClr val="578FF3"/>
    <a:srgbClr val="4984F2"/>
    <a:srgbClr val="2A75F5"/>
    <a:srgbClr val="256CE2"/>
    <a:srgbClr val="89ADEF"/>
    <a:srgbClr val="4681E7"/>
    <a:srgbClr val="CC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26C3-9897-6201-9D5A-725CA7B45440}" v="7828" dt="2025-01-13T10:08:02.348"/>
    <p1510:client id="{151E5B80-616D-81D1-78C8-4A8139C2AE66}" v="49" dt="2025-01-13T16:24:11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11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C94AF18B-5041-02F7-93B6-1C4B51576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7F3CB025-6583-00B2-B947-8530FAFE64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9DB8D947-9930-04B2-AE6D-E26EB8899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6320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5C338B0F-1BCD-0E6F-3499-3937D0245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B7E1D635-9868-8C85-9CC6-7C77CAE394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4598A6F5-4341-D5B5-D253-F4432E6E5F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1244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D1A7C9E9-DD59-DFB4-9153-ADE2FBD05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8253EF4D-5F9D-3D42-D148-998C1990AB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641A716E-7B91-ACAC-E935-56239CC715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395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E21A8153-0BC9-1CDD-238B-40D0413B0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8FA9CEE8-9BF3-E83E-A6C8-F7C8ED93F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C22B8F9B-24F0-6843-70FA-AD01E4814D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9031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ED05D7E5-DC60-F0C1-EAC9-F6F813A5B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03F53485-3BC0-1872-23ED-5793677FCA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4D4EE86C-3128-6A3D-DB38-4E6C26A546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86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453387DC-37DE-1851-8872-BC6FEB06B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9AB5A4F8-D6A2-7D63-7EDF-652FDF38D0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70F14056-9DEE-2802-D287-C20634BB0E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938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0D4DEFF9-A783-A33C-1716-1C9F6321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719A0DAC-6B64-9D4F-0FB8-C51B09504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469FF756-9E3D-6B7D-7B9F-362D381C3B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899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B177E09E-DAC7-D29B-90BE-C89511DDB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2552468F-3D19-8802-E1E3-1B13474024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F2A727C3-4E16-EA60-2A7E-5F8F5603AF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793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F307DB9A-33D0-0CC6-7D70-63C102DD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5334692C-A1C9-FE48-4A36-6BABD9E5C8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DD423506-0558-E8E8-252B-0C606F876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FBF169DD-4EC4-7C19-019C-A162937F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EAD6FE23-8F2B-C943-ECE1-DD7779D0B5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2209AB23-AA68-F33C-2C22-BD53507BC8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000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3A3E38C7-195A-EF32-E03E-9CBA08F8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:notes">
            <a:extLst>
              <a:ext uri="{FF2B5EF4-FFF2-40B4-BE49-F238E27FC236}">
                <a16:creationId xmlns:a16="http://schemas.microsoft.com/office/drawing/2014/main" id="{5D85DD6C-F0F8-4E06-6FF0-F53F66AE8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:notes">
            <a:extLst>
              <a:ext uri="{FF2B5EF4-FFF2-40B4-BE49-F238E27FC236}">
                <a16:creationId xmlns:a16="http://schemas.microsoft.com/office/drawing/2014/main" id="{4300CF15-8A52-17CC-61B6-A91849004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292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2bb219c368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32bb219c36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2bb219c368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32bb219c36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2bb219c368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32bb219c36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2bb219c368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32bb219c36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02/02/2025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5/db5/tutorial_laplace_operator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495677"/>
            <a:ext cx="895059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chemeClr val="bg1"/>
                </a:solidFill>
              </a:rPr>
              <a:t>Robust</a:t>
            </a:r>
            <a:r>
              <a:rPr lang="it-IT" sz="5400" b="1" dirty="0">
                <a:solidFill>
                  <a:schemeClr val="bg1"/>
                </a:solidFill>
              </a:rPr>
              <a:t> Food </a:t>
            </a:r>
            <a:r>
              <a:rPr lang="it-IT" sz="5400" b="1" dirty="0" err="1">
                <a:solidFill>
                  <a:schemeClr val="bg1"/>
                </a:solidFill>
              </a:rPr>
              <a:t>Classification</a:t>
            </a:r>
            <a:r>
              <a:rPr lang="it-IT" sz="5400" b="1" dirty="0">
                <a:solidFill>
                  <a:schemeClr val="bg1"/>
                </a:solidFill>
              </a:rPr>
              <a:t> Project</a:t>
            </a:r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Visual Information Processing and Management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Lorenzo Monti 869960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FA46-B5B9-5B24-B36F-AE6ACD81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C75C41A-C624-D5A0-267A-DF75446184C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A779ADD-D158-2022-6A85-A8E76DCB2F1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5D39407-9E7D-C41A-57E1-7524FDD7568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D3ECDD2-2780-1372-9D7B-8AE77650658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58294C-DC04-CEA4-AF59-8F07C25D3C4A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Risultati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A27430-3C4D-C32C-232F-B026BE1BE221}"/>
              </a:ext>
            </a:extLst>
          </p:cNvPr>
          <p:cNvSpPr txBox="1"/>
          <p:nvPr/>
        </p:nvSpPr>
        <p:spPr>
          <a:xfrm>
            <a:off x="1746426" y="1103335"/>
            <a:ext cx="6977696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500 immagini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Cambiando la sensibilità di ciascuno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Applicando la </a:t>
            </a:r>
            <a:r>
              <a:rPr lang="it-IT" sz="1600" b="1" dirty="0"/>
              <a:t>funzione di consenso pesata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0.5, rimuovendo 422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~51%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Performance peggiorata</a:t>
            </a:r>
            <a:r>
              <a:rPr lang="it-IT" sz="1600" dirty="0"/>
              <a:t>, i benefici di rimuovere le immagini sporche non superano i problemi del togliere immagini buone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Treshold</a:t>
            </a:r>
            <a:r>
              <a:rPr lang="it-IT" sz="1600" dirty="0"/>
              <a:t> a 0.8, rimuovendo 91 immagini: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 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 </a:t>
            </a:r>
            <a:r>
              <a:rPr lang="en-US" sz="1600" dirty="0"/>
              <a:t>53%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Performance </a:t>
            </a:r>
            <a:r>
              <a:rPr lang="en-US" sz="1600" b="1" dirty="0" err="1"/>
              <a:t>simili</a:t>
            </a:r>
            <a:r>
              <a:rPr lang="en-US" sz="1600" b="1" dirty="0"/>
              <a:t> </a:t>
            </a:r>
            <a:r>
              <a:rPr lang="en-US" sz="1600" dirty="0"/>
              <a:t>a prima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Come </a:t>
            </a:r>
            <a:r>
              <a:rPr lang="en-US" sz="1600" dirty="0" err="1"/>
              <a:t>migliorare</a:t>
            </a:r>
            <a:r>
              <a:rPr lang="en-US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un </a:t>
            </a:r>
            <a:r>
              <a:rPr lang="en-US" sz="1600" dirty="0" err="1"/>
              <a:t>numero</a:t>
            </a:r>
            <a:r>
              <a:rPr lang="en-US" sz="1600" dirty="0"/>
              <a:t> </a:t>
            </a:r>
            <a:r>
              <a:rPr lang="en-US" sz="1600" dirty="0" err="1"/>
              <a:t>diverso</a:t>
            </a:r>
            <a:r>
              <a:rPr lang="en-US" sz="1600" dirty="0"/>
              <a:t> di outliers da </a:t>
            </a:r>
            <a:r>
              <a:rPr lang="en-US" sz="1600" dirty="0" err="1"/>
              <a:t>ritornare</a:t>
            </a:r>
            <a:r>
              <a:rPr lang="en-US" sz="1600" dirty="0"/>
              <a:t> per </a:t>
            </a:r>
            <a:r>
              <a:rPr lang="en-US" sz="1600" dirty="0" err="1"/>
              <a:t>metodo</a:t>
            </a:r>
            <a:r>
              <a:rPr lang="en-US" sz="1600" dirty="0"/>
              <a:t> (</a:t>
            </a:r>
            <a:r>
              <a:rPr lang="en-US" sz="1600" dirty="0" err="1"/>
              <a:t>richiede</a:t>
            </a:r>
            <a:r>
              <a:rPr lang="en-US" sz="1600" dirty="0"/>
              <a:t> tempo per fare tuning manual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parametri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Provare</a:t>
            </a:r>
            <a:r>
              <a:rPr lang="en-US" sz="1600" dirty="0"/>
              <a:t> threshold </a:t>
            </a:r>
            <a:r>
              <a:rPr lang="en-US" sz="1600" dirty="0" err="1"/>
              <a:t>diversi</a:t>
            </a:r>
            <a:r>
              <a:rPr lang="en-US" sz="1600" dirty="0"/>
              <a:t> per la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Sfruttare</a:t>
            </a:r>
            <a:r>
              <a:rPr lang="en-US" sz="1600" b="1" dirty="0"/>
              <a:t> </a:t>
            </a:r>
            <a:r>
              <a:rPr lang="en-US" sz="1600" b="1" dirty="0" err="1"/>
              <a:t>più</a:t>
            </a:r>
            <a:r>
              <a:rPr lang="en-US" sz="1600" b="1" dirty="0"/>
              <a:t> </a:t>
            </a:r>
            <a:r>
              <a:rPr lang="en-US" sz="1600" b="1" dirty="0" err="1"/>
              <a:t>dati</a:t>
            </a:r>
            <a:r>
              <a:rPr lang="en-US" sz="1600" b="1" dirty="0"/>
              <a:t> </a:t>
            </a:r>
            <a:r>
              <a:rPr lang="en-US" sz="1600" dirty="0"/>
              <a:t>per </a:t>
            </a:r>
            <a:r>
              <a:rPr lang="en-US" sz="1600" dirty="0" err="1"/>
              <a:t>avere</a:t>
            </a:r>
            <a:r>
              <a:rPr lang="en-US" sz="1600" dirty="0"/>
              <a:t> outliers </a:t>
            </a:r>
            <a:r>
              <a:rPr lang="en-US" sz="1600" dirty="0" err="1"/>
              <a:t>migliori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9269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112C-6566-5DD2-ADCB-17F6D77DF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151512D-6C67-B9C5-705A-BE339031931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6C7AA11-51BE-70FE-5887-214CE0E09C0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04A4555-67C1-039B-3E6D-9EF3D4F4FB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E42824-C348-79A3-7553-0730F60D1B4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32E6C0-EC0D-EBC2-C8F3-5BC7884609F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06EBAC-D76C-675E-8D6A-7E0C8C3C833B}"/>
              </a:ext>
            </a:extLst>
          </p:cNvPr>
          <p:cNvSpPr txBox="1"/>
          <p:nvPr/>
        </p:nvSpPr>
        <p:spPr>
          <a:xfrm>
            <a:off x="1746426" y="1103335"/>
            <a:ext cx="8160688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Idea: sfruttare i dati dell’</a:t>
            </a:r>
            <a:r>
              <a:rPr lang="it-IT" sz="1600" b="1" dirty="0" err="1"/>
              <a:t>unlabelled</a:t>
            </a:r>
            <a:r>
              <a:rPr lang="it-IT" sz="1600" b="1" dirty="0"/>
              <a:t> training set </a:t>
            </a:r>
            <a:r>
              <a:rPr lang="it-IT" sz="1600" dirty="0"/>
              <a:t>per migliorare gli </a:t>
            </a:r>
            <a:r>
              <a:rPr lang="it-IT" sz="1600" dirty="0" err="1"/>
              <a:t>outliers</a:t>
            </a:r>
            <a:r>
              <a:rPr lang="it-IT" sz="1600" dirty="0"/>
              <a:t> trovati da ciascun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Più dati aiutano a definire i clusters meglio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dataset </a:t>
            </a:r>
            <a:r>
              <a:rPr lang="it-IT" sz="1600" dirty="0" err="1"/>
              <a:t>unlabelled</a:t>
            </a:r>
            <a:r>
              <a:rPr lang="it-IT" sz="1600" dirty="0"/>
              <a:t> sembra avere molte meno immagini sporche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30% del dataset </a:t>
            </a:r>
            <a:r>
              <a:rPr lang="it-IT" sz="1600" b="1" dirty="0" err="1"/>
              <a:t>unlabelled</a:t>
            </a:r>
            <a:r>
              <a:rPr lang="it-IT" sz="1600" b="1" dirty="0"/>
              <a:t> usato</a:t>
            </a:r>
            <a:r>
              <a:rPr lang="it-IT" sz="1600" dirty="0"/>
              <a:t>, per motivi di computazione (34’036 immagini)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Ricalcolo</a:t>
            </a:r>
            <a:r>
              <a:rPr lang="it-IT" sz="1600" dirty="0"/>
              <a:t> dei 500 </a:t>
            </a:r>
            <a:r>
              <a:rPr lang="it-IT" sz="1600" dirty="0" err="1"/>
              <a:t>outliers</a:t>
            </a:r>
            <a:r>
              <a:rPr lang="it-IT" sz="1600" dirty="0"/>
              <a:t> per metodo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Funzione di consenso pesata, con gli stessi pesi precedenti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Supponendo che l’efficienza relativa di ogni metodo rimanga invariata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Threshold</a:t>
            </a:r>
            <a:r>
              <a:rPr lang="it-IT" sz="1600" dirty="0"/>
              <a:t> 0.90 -&gt; 95 immagini ritornate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Il </a:t>
            </a:r>
            <a:r>
              <a:rPr lang="it-IT" sz="1600" dirty="0" err="1"/>
              <a:t>treshold</a:t>
            </a:r>
            <a:r>
              <a:rPr lang="it-IT" sz="1600" dirty="0"/>
              <a:t> necessario per avere un numero simile di immagini è aumentato, indice che </a:t>
            </a:r>
            <a:r>
              <a:rPr lang="it-IT" sz="1600" b="1" dirty="0"/>
              <a:t>la «confidenza» del metodo è migliorata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raggiunte: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3.22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-3%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7%~</a:t>
            </a:r>
            <a:r>
              <a:rPr lang="it-IT" sz="1600" dirty="0"/>
              <a:t>*)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55%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4%~</a:t>
            </a:r>
            <a:r>
              <a:rPr lang="it-IT" sz="1600" dirty="0"/>
              <a:t>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Possibili miglioramenti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Tuning </a:t>
            </a:r>
            <a:r>
              <a:rPr lang="en-US" sz="1600" dirty="0" err="1"/>
              <a:t>numero</a:t>
            </a:r>
            <a:r>
              <a:rPr lang="en-US" sz="1600" dirty="0"/>
              <a:t> outliers per </a:t>
            </a:r>
            <a:r>
              <a:rPr lang="en-US" sz="1600" dirty="0" err="1"/>
              <a:t>metodo</a:t>
            </a:r>
            <a:r>
              <a:rPr lang="en-US" sz="1600" dirty="0"/>
              <a:t>, e threshold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funzione</a:t>
            </a:r>
            <a:r>
              <a:rPr lang="en-US" sz="1600" dirty="0"/>
              <a:t> di </a:t>
            </a:r>
            <a:r>
              <a:rPr lang="en-US" sz="1600" dirty="0" err="1"/>
              <a:t>consenso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Ricalcolo</a:t>
            </a:r>
            <a:r>
              <a:rPr lang="en-US" sz="1600" dirty="0"/>
              <a:t> </a:t>
            </a:r>
            <a:r>
              <a:rPr lang="en-US" sz="1600" dirty="0" err="1"/>
              <a:t>dei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di </a:t>
            </a:r>
            <a:r>
              <a:rPr lang="en-US" sz="1600" dirty="0" err="1"/>
              <a:t>efficacia</a:t>
            </a:r>
            <a:r>
              <a:rPr lang="en-US" sz="1600" dirty="0"/>
              <a:t> </a:t>
            </a:r>
            <a:r>
              <a:rPr lang="en-US" sz="1600" dirty="0" err="1"/>
              <a:t>relativa</a:t>
            </a:r>
            <a:endParaRPr lang="en-US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2133D8-1605-ADC5-B185-8947C83F0BA8}"/>
              </a:ext>
            </a:extLst>
          </p:cNvPr>
          <p:cNvSpPr txBox="1"/>
          <p:nvPr/>
        </p:nvSpPr>
        <p:spPr>
          <a:xfrm>
            <a:off x="7104029" y="6459537"/>
            <a:ext cx="502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data </a:t>
            </a:r>
            <a:r>
              <a:rPr lang="it-IT" sz="1200" dirty="0" err="1"/>
              <a:t>cleaning</a:t>
            </a:r>
            <a:r>
              <a:rPr lang="it-IT" sz="1200" dirty="0"/>
              <a:t> senza dataset </a:t>
            </a:r>
            <a:r>
              <a:rPr lang="it-IT" sz="1200" dirty="0" err="1"/>
              <a:t>unlabelled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776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2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2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2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b="1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sz="4400" b="1">
              <a:solidFill>
                <a:srgbClr val="246B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1544734" y="1148690"/>
            <a:ext cx="9217044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Può essere utile dato il piccolo numero di immagini nel train set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Augmentation applicata al miglior dataset pulito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 augmentation provate: </a:t>
            </a:r>
            <a:r>
              <a:rPr lang="it-IT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Traslazioni, Luminosità, Rotazione, Contrasto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2" descr="Immagine che contiene Cucina, pasta, spaghetto, Cibo italian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4988" y="2473189"/>
            <a:ext cx="3347703" cy="1883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 descr="Immagine che contiene piatto, cibo, Cucina, spaghet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3225" y="2332364"/>
            <a:ext cx="1409603" cy="211440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8968101" y="3131418"/>
            <a:ext cx="18780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rgbClr val="3A7D22"/>
                </a:solidFill>
                <a:latin typeface="Arial"/>
                <a:ea typeface="Arial"/>
                <a:cs typeface="Arial"/>
                <a:sym typeface="Arial"/>
              </a:rPr>
              <a:t>Validation set</a:t>
            </a:r>
            <a:endParaRPr/>
          </a:p>
        </p:txBody>
      </p:sp>
      <p:sp>
        <p:nvSpPr>
          <p:cNvPr id="223" name="Google Shape;223;p12"/>
          <p:cNvSpPr txBox="1"/>
          <p:nvPr/>
        </p:nvSpPr>
        <p:spPr>
          <a:xfrm>
            <a:off x="8968101" y="5402709"/>
            <a:ext cx="18780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rgbClr val="3A7D22"/>
                </a:solidFill>
                <a:latin typeface="Arial"/>
                <a:ea typeface="Arial"/>
                <a:cs typeface="Arial"/>
                <a:sym typeface="Arial"/>
              </a:rPr>
              <a:t>Train set</a:t>
            </a:r>
            <a:endParaRPr/>
          </a:p>
        </p:txBody>
      </p:sp>
      <p:pic>
        <p:nvPicPr>
          <p:cNvPr id="224" name="Google Shape;224;p12" descr="Immagine che contiene cibo, piatto, Cucina, spaghett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4445" y="4743477"/>
            <a:ext cx="2696956" cy="191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 descr="Immagine che contiene Cucina, spaghetto, cibo, Al dente&#10;&#10;Descrizione generat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3225" y="4674181"/>
            <a:ext cx="1435795" cy="19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07DBA-0CC6-838E-A6B3-6A42836F2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E79D3D6-BACB-E28C-8870-0749BC458C5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D683D77-3838-15BC-E712-A3334E53F99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A11C3C5-897E-D5A9-B633-F161E4E6E5B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9479364-4816-5722-428A-8F666BD73B5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F55795-573F-570D-F7E1-FBDDF36B595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Data </a:t>
            </a:r>
            <a:r>
              <a:rPr lang="it-IT" sz="4400" b="1" dirty="0" err="1">
                <a:solidFill>
                  <a:srgbClr val="246BE1"/>
                </a:solidFill>
              </a:rPr>
              <a:t>Augmentation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35B799-F831-AF9F-D351-623FC13F38F9}"/>
              </a:ext>
            </a:extLst>
          </p:cNvPr>
          <p:cNvSpPr txBox="1"/>
          <p:nvPr/>
        </p:nvSpPr>
        <p:spPr>
          <a:xfrm>
            <a:off x="1544734" y="1148690"/>
            <a:ext cx="9217044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Può essere utile dato il piccolo numero di immagini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Agumentation</a:t>
            </a:r>
            <a:r>
              <a:rPr lang="it-IT" sz="1600" dirty="0"/>
              <a:t> applicata al miglior dataset pulito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Trasformazioni provate singolarmente: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Traslazioni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Traslation</a:t>
            </a:r>
            <a:r>
              <a:rPr lang="en-US" sz="1600" dirty="0"/>
              <a:t> 0.1 -&gt; Test Loss: 3.4143; Test Accuracy: 0.2496; Top-5 Accuracy: 0.5113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Traslation</a:t>
            </a:r>
            <a:r>
              <a:rPr lang="en-US" sz="1600" b="1" dirty="0"/>
              <a:t> 0.2 </a:t>
            </a:r>
            <a:r>
              <a:rPr lang="en-US" sz="1600" dirty="0"/>
              <a:t>-&gt; Test Loss: 3.4257; Test Accuracy: 0.2505; Top-5 Accuracy: 0.5135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Traslation</a:t>
            </a:r>
            <a:r>
              <a:rPr lang="en-US" sz="1600" dirty="0"/>
              <a:t> 0.23 -&gt; Test Loss: 3.5944; Test Accuracy: 0.2491; Top-5 Accuracy: 0.5079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Luminosità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RandomBrightness</a:t>
            </a:r>
            <a:r>
              <a:rPr lang="en-US" sz="1600" dirty="0"/>
              <a:t> 0.1 -&gt; Test Loss: 3.2584; Test Accuracy: 0.2629; Top-5 Accuracy: 0.5381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RandomBrightness</a:t>
            </a:r>
            <a:r>
              <a:rPr lang="en-US" sz="1600" b="1" dirty="0"/>
              <a:t> 0.12 </a:t>
            </a:r>
            <a:r>
              <a:rPr lang="en-US" sz="1600" dirty="0"/>
              <a:t>-&gt; Test Loss: 3.4441; Test Accuracy: 0.2684; Top-5 Accuracy: 0.5307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RandomBrightness</a:t>
            </a:r>
            <a:r>
              <a:rPr lang="en-US" sz="1600" dirty="0"/>
              <a:t> 0.2 -&gt; Test Loss: 3.4787; Test Accuracy: 0.2480; Top-5 Accuracy: 0.5011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Rotazione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RandomRotation</a:t>
            </a:r>
            <a:r>
              <a:rPr lang="en-US" sz="1600" dirty="0"/>
              <a:t> 0.15 -&gt; Test Loss: 3.6059; Test Accuracy: 0.2473; Top-5 Accuracy: 0.5088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RandomRotation</a:t>
            </a:r>
            <a:r>
              <a:rPr lang="en-US" sz="1600" b="1" dirty="0"/>
              <a:t> 0.2 </a:t>
            </a:r>
            <a:r>
              <a:rPr lang="en-US" sz="1600" dirty="0"/>
              <a:t>-&gt; Test Loss: 3.4162; Test Accuracy: 0.2540; Top-5 Accuracy: 0.5055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RandomRotation</a:t>
            </a:r>
            <a:r>
              <a:rPr lang="en-US" sz="1600" dirty="0"/>
              <a:t> 0.6 -&gt; Test Loss: 3.5778; Test Accuracy: 0.2214; Top-5 Accuracy: 0.4676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Contrasto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RandomContrast</a:t>
            </a:r>
            <a:r>
              <a:rPr lang="en-US" sz="1600" b="1" dirty="0"/>
              <a:t> 0.1 </a:t>
            </a:r>
            <a:r>
              <a:rPr lang="en-US" sz="1600" dirty="0"/>
              <a:t>-&gt; Test Loss: 3.4983; Test Accuracy: 0.2405; Top-5 Accuracy: 0.4946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RandomContrast</a:t>
            </a:r>
            <a:r>
              <a:rPr lang="en-US" sz="1600" dirty="0"/>
              <a:t> 0.15 -&gt; Test Loss: 3.5525; Test Accuracy: 0.2250; Top-5 Accuracy: 0.4748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RandomContrast</a:t>
            </a:r>
            <a:r>
              <a:rPr lang="en-US" sz="1600" dirty="0"/>
              <a:t> 0.2 -&gt; Test Loss: 3.5525; Test Accuracy: 0.2250; Top-5 Accuracy: 0.4748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Combinazioni</a:t>
            </a:r>
            <a:r>
              <a:rPr lang="en-US" sz="1600" dirty="0"/>
              <a:t> di </a:t>
            </a:r>
            <a:r>
              <a:rPr lang="en-US" sz="1600" dirty="0" err="1"/>
              <a:t>trasformazioni</a:t>
            </a:r>
            <a:r>
              <a:rPr lang="en-US" sz="1600" dirty="0"/>
              <a:t> diverse</a:t>
            </a:r>
          </a:p>
        </p:txBody>
      </p:sp>
    </p:spTree>
    <p:extLst>
      <p:ext uri="{BB962C8B-B14F-4D97-AF65-F5344CB8AC3E}">
        <p14:creationId xmlns:p14="http://schemas.microsoft.com/office/powerpoint/2010/main" val="1316952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0D14D-9F7B-9D8F-6FEB-8B29D582F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1F167E-0569-F7AB-BF5E-9D42D7B081A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7E76EAD-8137-244E-2BAC-B38C266B598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BDC126-68E5-501C-E3F3-0366BF35BE3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F7A578D-35E2-5CA1-16C0-94B0A30F19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2BB01B-6C7B-F5D6-A721-0611EC6C196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Modello </a:t>
            </a:r>
            <a:r>
              <a:rPr lang="it-IT" sz="4400" b="1" dirty="0" err="1">
                <a:solidFill>
                  <a:srgbClr val="246BE1"/>
                </a:solidFill>
              </a:rPr>
              <a:t>Unfrozen</a:t>
            </a:r>
            <a:r>
              <a:rPr lang="it-IT" sz="4400" b="1" dirty="0">
                <a:solidFill>
                  <a:srgbClr val="246BE1"/>
                </a:solidFill>
              </a:rPr>
              <a:t> e Modello Pesato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B619D3-E70D-8D0E-86E9-1D4E5793EBD2}"/>
              </a:ext>
            </a:extLst>
          </p:cNvPr>
          <p:cNvSpPr txBox="1"/>
          <p:nvPr/>
        </p:nvSpPr>
        <p:spPr>
          <a:xfrm>
            <a:off x="1544733" y="1241997"/>
            <a:ext cx="655424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noProof="0" dirty="0"/>
              <a:t>Modello iniziale migliorato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Dataset migliore dal data </a:t>
            </a:r>
            <a:r>
              <a:rPr lang="it-IT" sz="1600" noProof="0" dirty="0" err="1"/>
              <a:t>cleaning</a:t>
            </a: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Modello </a:t>
            </a:r>
            <a:r>
              <a:rPr lang="it-IT" sz="1600" b="1" noProof="0" dirty="0"/>
              <a:t>ottimizzato ulteriormente</a:t>
            </a:r>
          </a:p>
          <a:p>
            <a:endParaRPr lang="it-IT" sz="1600" noProof="0" dirty="0"/>
          </a:p>
          <a:p>
            <a:r>
              <a:rPr lang="it-IT" sz="1600" b="1" noProof="0" dirty="0"/>
              <a:t>Modello </a:t>
            </a:r>
            <a:r>
              <a:rPr lang="it-IT" sz="1600" b="1" noProof="0" dirty="0" err="1"/>
              <a:t>Unfrozen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Fine tuning ulteriore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Modello base </a:t>
            </a:r>
            <a:r>
              <a:rPr lang="it-IT" sz="1600" b="1" noProof="0" dirty="0" err="1"/>
              <a:t>unfrozen</a:t>
            </a:r>
            <a:r>
              <a:rPr lang="it-IT" sz="1600" noProof="0" dirty="0"/>
              <a:t> (</a:t>
            </a:r>
            <a:r>
              <a:rPr lang="it-IT" sz="1600" noProof="0" dirty="0" err="1"/>
              <a:t>DenseNet</a:t>
            </a:r>
            <a:r>
              <a:rPr lang="it-IT" sz="1600" noProof="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Learning rate più basso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noProof="0" dirty="0"/>
              <a:t>Tempi</a:t>
            </a:r>
            <a:r>
              <a:rPr lang="it-IT" sz="1600" noProof="0" dirty="0"/>
              <a:t> di training molto lunghi</a:t>
            </a:r>
          </a:p>
          <a:p>
            <a:endParaRPr lang="it-IT" sz="1600" noProof="0" dirty="0"/>
          </a:p>
          <a:p>
            <a:r>
              <a:rPr lang="it-IT" sz="1600" b="1" noProof="0" dirty="0"/>
              <a:t>Modello pesato</a:t>
            </a:r>
            <a:r>
              <a:rPr lang="it-IT" sz="1600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Assegnazione di pesi alle classi, relativamente alla </a:t>
            </a:r>
            <a:r>
              <a:rPr lang="it-IT" sz="1600" b="1" noProof="0" dirty="0"/>
              <a:t>distribuzione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Procedimento di </a:t>
            </a:r>
            <a:r>
              <a:rPr lang="it-IT" sz="1600" b="1" noProof="0" dirty="0" err="1"/>
              <a:t>cleaning</a:t>
            </a:r>
            <a:r>
              <a:rPr lang="it-IT" sz="1600" noProof="0" dirty="0"/>
              <a:t> ha </a:t>
            </a:r>
            <a:r>
              <a:rPr lang="it-IT" sz="1600" b="1" noProof="0" dirty="0"/>
              <a:t>sbilanciato</a:t>
            </a:r>
            <a:r>
              <a:rPr lang="it-IT" sz="1600" noProof="0" dirty="0"/>
              <a:t> il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Verrà sbilanciato ulteriormente nella sezione successive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Performance che dovrebbero migliorare ma classi problematiche che hanno perso esempi (come la 116) hanno ancora immagini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Questo modello diventa la baseline e viene utilizzato nelle successive sezioni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4ECD7B-127D-A0A5-E1C9-BE54DECC3030}"/>
              </a:ext>
            </a:extLst>
          </p:cNvPr>
          <p:cNvSpPr txBox="1"/>
          <p:nvPr/>
        </p:nvSpPr>
        <p:spPr>
          <a:xfrm>
            <a:off x="8098975" y="1241997"/>
            <a:ext cx="31630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3.08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30%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57%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2.96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32%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60%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+5%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3.07 (0%</a:t>
            </a:r>
            <a:r>
              <a:rPr lang="it-IT" sz="1600" dirty="0"/>
              <a:t>~**</a:t>
            </a:r>
            <a:r>
              <a:rPr lang="en-US" sz="1600" dirty="0"/>
              <a:t>)</a:t>
            </a:r>
          </a:p>
          <a:p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30% (0%</a:t>
            </a:r>
            <a:r>
              <a:rPr lang="it-IT" sz="1600" dirty="0"/>
              <a:t>~**</a:t>
            </a:r>
            <a:r>
              <a:rPr lang="en-US" sz="1600" dirty="0"/>
              <a:t>)</a:t>
            </a:r>
          </a:p>
          <a:p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58%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+2%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**</a:t>
            </a:r>
            <a:r>
              <a:rPr lang="en-US" sz="1600" dirty="0"/>
              <a:t>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833222E-39E4-E30A-38D2-BDA2BE12571F}"/>
              </a:ext>
            </a:extLst>
          </p:cNvPr>
          <p:cNvSpPr txBox="1"/>
          <p:nvPr/>
        </p:nvSpPr>
        <p:spPr>
          <a:xfrm>
            <a:off x="5928369" y="6300913"/>
            <a:ext cx="627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modello migliore del data </a:t>
            </a:r>
            <a:r>
              <a:rPr lang="it-IT" sz="1200" dirty="0" err="1"/>
              <a:t>cleaning</a:t>
            </a:r>
            <a:r>
              <a:rPr lang="it-IT" sz="1200" dirty="0"/>
              <a:t> con dataset </a:t>
            </a:r>
            <a:r>
              <a:rPr lang="it-IT" sz="1200" dirty="0" err="1"/>
              <a:t>unlabelled</a:t>
            </a:r>
            <a:endParaRPr lang="it-IT" sz="1200" dirty="0"/>
          </a:p>
          <a:p>
            <a:r>
              <a:rPr lang="it-IT" sz="1200" dirty="0"/>
              <a:t>**Aumento percentuale rispetto al modello iniziale migliorato</a:t>
            </a:r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7754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C5B0-FF80-C53B-17A3-663EA6A57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883C529-D1C5-3BB4-E394-BBE91C472C4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0674457-4401-DBF9-8F29-2EB3E6CEDBD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952010F-A7E4-395B-87A2-F024DB7766B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A38803D-A31C-3695-9E0B-BD05D271143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B0C877-1E85-B68E-955E-362A3E17DCC8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AE5A97-C901-4EFE-8A64-BBB8B1E3B30C}"/>
              </a:ext>
            </a:extLst>
          </p:cNvPr>
          <p:cNvSpPr txBox="1"/>
          <p:nvPr/>
        </p:nvSpPr>
        <p:spPr>
          <a:xfrm>
            <a:off x="1544733" y="1241997"/>
            <a:ext cx="9694154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noProof="0" dirty="0"/>
              <a:t>Aumento dimensione </a:t>
            </a:r>
            <a:r>
              <a:rPr lang="it-IT" sz="1600" b="1" noProof="0" dirty="0" err="1"/>
              <a:t>train</a:t>
            </a:r>
            <a:r>
              <a:rPr lang="it-IT" sz="1600" b="1" noProof="0" dirty="0"/>
              <a:t> set aggiungendo dal dataset senza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noProof="0" dirty="0"/>
              <a:t>Metodi</a:t>
            </a:r>
            <a:r>
              <a:rPr lang="it-IT" sz="1600" noProof="0" dirty="0"/>
              <a:t> per selezionare dati da aggiungere, usando il modello pesato per trovare le labels: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Confidenza della top class &gt; soglia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Confidenza della top class con margine &gt; soglia rispetto alla confidenza della seconda classe</a:t>
            </a:r>
          </a:p>
          <a:p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noProof="0" dirty="0"/>
              <a:t>Approccio iterativo</a:t>
            </a:r>
            <a:r>
              <a:rPr lang="it-IT" sz="1600" noProof="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Set della confidenza per ritornare immagini classificate bene (</a:t>
            </a:r>
            <a:r>
              <a:rPr lang="it-IT" sz="1600" b="1" noProof="0" dirty="0"/>
              <a:t>iniziando con confidenza alta, abbassata dopo ogni iterazione</a:t>
            </a:r>
            <a:r>
              <a:rPr lang="it-IT" sz="1600" noProof="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Filtrare le immagini ritornate dal metodo, togliendo quelle già aggiunte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Limitare al massimo 3 immagini aggiunte per classe ogni iterazione per ridurre lo sbilanciamento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noProof="0" dirty="0"/>
              <a:t>Re-training</a:t>
            </a:r>
            <a:r>
              <a:rPr lang="it-IT" sz="1600" noProof="0" dirty="0"/>
              <a:t> del modello con il </a:t>
            </a:r>
            <a:r>
              <a:rPr lang="it-IT" sz="1600" noProof="0" dirty="0" err="1"/>
              <a:t>train</a:t>
            </a:r>
            <a:r>
              <a:rPr lang="it-IT" sz="1600" noProof="0" dirty="0"/>
              <a:t> set nuovo e </a:t>
            </a:r>
            <a:r>
              <a:rPr lang="it-IT" sz="1600" noProof="0" dirty="0" err="1"/>
              <a:t>ri</a:t>
            </a:r>
            <a:r>
              <a:rPr lang="it-IT" sz="1600" noProof="0" dirty="0"/>
              <a:t>-calcolando i pesi delle classi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Dopo aver esaurito le immagini a confidenza molto alta, usare il secondo metodo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Solo il </a:t>
            </a:r>
            <a:r>
              <a:rPr lang="it-IT" sz="1600" b="1" noProof="0" dirty="0"/>
              <a:t>10% del dataset senza labels è stato utilizzato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Sempre lo stesso 10%, non random ad ogni iterazione, per esaurire effettivamente le immagini ad alta confidenza</a:t>
            </a:r>
          </a:p>
        </p:txBody>
      </p:sp>
    </p:spTree>
    <p:extLst>
      <p:ext uri="{BB962C8B-B14F-4D97-AF65-F5344CB8AC3E}">
        <p14:creationId xmlns:p14="http://schemas.microsoft.com/office/powerpoint/2010/main" val="115465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F985-E554-9745-6EBE-83310411C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084DB9B-97FA-FBBF-EBB4-0B454257FBE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E7782D9-2DBE-F3C9-4E55-8F8F795C146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D24C7DB-1452-FE18-CC82-A7D965139E8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BE1004A-0338-AD3B-620C-468A3E56904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D610EB4-EDEB-B524-2A13-1B7C44A74E6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73AC4-6E7F-B4B5-DAEC-23EAB28F5739}"/>
              </a:ext>
            </a:extLst>
          </p:cNvPr>
          <p:cNvSpPr txBox="1"/>
          <p:nvPr/>
        </p:nvSpPr>
        <p:spPr>
          <a:xfrm>
            <a:off x="1554064" y="1241997"/>
            <a:ext cx="9694154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Test </a:t>
            </a:r>
            <a:r>
              <a:rPr lang="en-US" sz="1600" dirty="0" err="1"/>
              <a:t>iniziale</a:t>
            </a:r>
            <a:r>
              <a:rPr lang="en-US" sz="1600" dirty="0"/>
              <a:t> del </a:t>
            </a:r>
            <a:r>
              <a:rPr lang="en-US" sz="1600" dirty="0" err="1"/>
              <a:t>metodo</a:t>
            </a:r>
            <a:r>
              <a:rPr lang="en-US" sz="1600" dirty="0"/>
              <a:t>, </a:t>
            </a:r>
            <a:r>
              <a:rPr lang="en-US" sz="1600" dirty="0" err="1"/>
              <a:t>usando</a:t>
            </a:r>
            <a:r>
              <a:rPr lang="en-US" sz="1600" dirty="0"/>
              <a:t> </a:t>
            </a:r>
            <a:r>
              <a:rPr lang="en-US" sz="1600" b="1" dirty="0"/>
              <a:t>1% del dataset </a:t>
            </a:r>
            <a:r>
              <a:rPr lang="en-US" sz="1600" dirty="0"/>
              <a:t>senza label, con </a:t>
            </a:r>
            <a:r>
              <a:rPr lang="en-US" sz="1600" dirty="0" err="1"/>
              <a:t>soglia</a:t>
            </a:r>
            <a:r>
              <a:rPr lang="en-US" sz="1600" dirty="0"/>
              <a:t> di </a:t>
            </a:r>
            <a:r>
              <a:rPr lang="en-US" sz="1600" dirty="0" err="1"/>
              <a:t>confidenza</a:t>
            </a:r>
            <a:r>
              <a:rPr lang="en-US" sz="1600" dirty="0"/>
              <a:t> al 90%: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19 </a:t>
            </a:r>
            <a:r>
              <a:rPr lang="en-US" sz="1600" dirty="0" err="1"/>
              <a:t>immagini</a:t>
            </a:r>
            <a:r>
              <a:rPr lang="en-US" sz="1600" dirty="0"/>
              <a:t> </a:t>
            </a:r>
            <a:r>
              <a:rPr lang="en-US" sz="1600" dirty="0" err="1"/>
              <a:t>ritornate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Prime 12: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Controllate</a:t>
            </a:r>
            <a:r>
              <a:rPr lang="en-US" sz="1600" dirty="0"/>
              <a:t> </a:t>
            </a:r>
            <a:r>
              <a:rPr lang="en-US" sz="1600" dirty="0" err="1"/>
              <a:t>manualmente</a:t>
            </a:r>
            <a:r>
              <a:rPr lang="en-US" sz="1600" dirty="0"/>
              <a:t> rispetto al validation set, </a:t>
            </a:r>
            <a:r>
              <a:rPr lang="en-US" sz="1600" b="1" dirty="0"/>
              <a:t>tutte </a:t>
            </a:r>
            <a:r>
              <a:rPr lang="en-US" sz="1600" b="1" dirty="0" err="1"/>
              <a:t>corrette</a:t>
            </a:r>
            <a:r>
              <a:rPr lang="en-US" sz="1600" b="1" dirty="0"/>
              <a:t> </a:t>
            </a:r>
            <a:r>
              <a:rPr lang="en-US" sz="1600" b="1" dirty="0" err="1"/>
              <a:t>tranne</a:t>
            </a:r>
            <a:r>
              <a:rPr lang="en-US" sz="1600" b="1" dirty="0"/>
              <a:t> la </a:t>
            </a:r>
            <a:r>
              <a:rPr lang="en-US" sz="1600" b="1" dirty="0" err="1"/>
              <a:t>quinta</a:t>
            </a:r>
            <a:endParaRPr lang="en-US" sz="16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9CB0F0A-9F60-9A80-4C28-00388218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41" y="2072994"/>
            <a:ext cx="9882918" cy="33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CDF37-8182-CFDF-3171-F8851CF3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ADBF52E-9684-7172-B3AC-1ADB2CB6B42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81EE4BD-5F10-4159-C877-C16C76CA2E21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8EB4F8A-0221-847A-985C-9A2D1E3F931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CD463E-4578-3360-F4B0-7AEBEE7E7C3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7322F6-16F1-6941-3849-97BC834017C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Train Set </a:t>
            </a:r>
            <a:r>
              <a:rPr lang="it-IT" sz="4400" b="1" dirty="0" err="1">
                <a:solidFill>
                  <a:srgbClr val="246BE1"/>
                </a:solidFill>
              </a:rPr>
              <a:t>Unlabelled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CF3BAA-C86A-155E-2AD6-1A9C310F364B}"/>
              </a:ext>
            </a:extLst>
          </p:cNvPr>
          <p:cNvSpPr txBox="1"/>
          <p:nvPr/>
        </p:nvSpPr>
        <p:spPr>
          <a:xfrm>
            <a:off x="1556982" y="1092704"/>
            <a:ext cx="969415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noProof="0" dirty="0"/>
              <a:t>Iterazioni utilizzando sempre lo stesso 10% del dataset </a:t>
            </a:r>
            <a:r>
              <a:rPr lang="it-IT" sz="1600" noProof="0" dirty="0"/>
              <a:t>senza labels (</a:t>
            </a:r>
            <a:r>
              <a:rPr lang="it-IT" sz="1600" b="1" noProof="0" dirty="0"/>
              <a:t>performance scalerebbero </a:t>
            </a:r>
            <a:r>
              <a:rPr lang="it-IT" sz="1600" noProof="0" dirty="0"/>
              <a:t>di conseguenza usando l’intero set di dati: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9441C13-633B-4777-D736-0890BB468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640339"/>
              </p:ext>
            </p:extLst>
          </p:nvPr>
        </p:nvGraphicFramePr>
        <p:xfrm>
          <a:off x="1017038" y="1798283"/>
          <a:ext cx="10234098" cy="3505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37122">
                  <a:extLst>
                    <a:ext uri="{9D8B030D-6E8A-4147-A177-3AD203B41FA5}">
                      <a16:colId xmlns:a16="http://schemas.microsoft.com/office/drawing/2014/main" val="4136999219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436776756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442997723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2902931720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1055820248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721735508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4285249764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3491820584"/>
                    </a:ext>
                  </a:extLst>
                </a:gridCol>
                <a:gridCol w="1137122">
                  <a:extLst>
                    <a:ext uri="{9D8B030D-6E8A-4147-A177-3AD203B41FA5}">
                      <a16:colId xmlns:a16="http://schemas.microsoft.com/office/drawing/2014/main" val="1247485774"/>
                    </a:ext>
                  </a:extLst>
                </a:gridCol>
              </a:tblGrid>
              <a:tr h="548568">
                <a:tc>
                  <a:txBody>
                    <a:bodyPr/>
                    <a:lstStyle/>
                    <a:p>
                      <a:r>
                        <a:rPr lang="it-IT" sz="1600" dirty="0"/>
                        <a:t>Metodo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Soglia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Immagini trovate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Meno </a:t>
                      </a:r>
                      <a:r>
                        <a:rPr lang="it-IT" sz="1600" dirty="0" err="1"/>
                        <a:t>imgs</a:t>
                      </a:r>
                      <a:r>
                        <a:rPr lang="it-IT" sz="1600" dirty="0"/>
                        <a:t> già usate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Massimo 3 per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Dimensione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Top-1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Top-5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854518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4’925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3.07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30%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438231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3.05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300315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3.04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07317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3.03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141092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5’718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3.04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31%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58%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683233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Threshold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3.01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32%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359309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Margin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3.01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32%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~</a:t>
                      </a:r>
                      <a:r>
                        <a:rPr lang="en-US" sz="1600" dirty="0"/>
                        <a:t>59%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38840"/>
                  </a:ext>
                </a:extLst>
              </a:tr>
              <a:tr h="247194">
                <a:tc>
                  <a:txBody>
                    <a:bodyPr/>
                    <a:lstStyle/>
                    <a:p>
                      <a:r>
                        <a:rPr lang="it-IT" sz="1600" dirty="0" err="1"/>
                        <a:t>Margin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6’589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3.00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33%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/>
                        <a:t>~</a:t>
                      </a:r>
                      <a:r>
                        <a:rPr lang="en-US" sz="1600" b="1" dirty="0"/>
                        <a:t>60%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860903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FEE451-D41C-99D7-0326-CDF6BC669E12}"/>
              </a:ext>
            </a:extLst>
          </p:cNvPr>
          <p:cNvSpPr txBox="1"/>
          <p:nvPr/>
        </p:nvSpPr>
        <p:spPr>
          <a:xfrm>
            <a:off x="1160926" y="5452269"/>
            <a:ext cx="78470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Modello finale</a:t>
            </a:r>
            <a:r>
              <a:rPr lang="it-IT" sz="1600" dirty="0"/>
              <a:t>: u</a:t>
            </a:r>
            <a:r>
              <a:rPr lang="it-IT" sz="1600" noProof="0" dirty="0" err="1"/>
              <a:t>ltimo</a:t>
            </a:r>
            <a:r>
              <a:rPr lang="it-IT" sz="1600" noProof="0" dirty="0"/>
              <a:t> modello, togliendo </a:t>
            </a:r>
            <a:r>
              <a:rPr lang="it-IT" sz="1600" dirty="0"/>
              <a:t>i </a:t>
            </a:r>
            <a:r>
              <a:rPr lang="it-IT" sz="1600" dirty="0" err="1"/>
              <a:t>freeze</a:t>
            </a:r>
            <a:r>
              <a:rPr lang="it-IT" sz="1600" dirty="0"/>
              <a:t>, </a:t>
            </a:r>
            <a:r>
              <a:rPr lang="it-IT" sz="1600" noProof="0" dirty="0"/>
              <a:t>fine-tunato ulteriormente:</a:t>
            </a:r>
          </a:p>
          <a:p>
            <a:r>
              <a:rPr lang="it-IT" sz="1600" noProof="0" dirty="0"/>
              <a:t>Test Loss: </a:t>
            </a:r>
            <a:r>
              <a:rPr lang="it-IT" sz="1600" dirty="0"/>
              <a:t>~</a:t>
            </a:r>
            <a:r>
              <a:rPr lang="it-IT" sz="1600" noProof="0" dirty="0"/>
              <a:t>2.93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-1%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  <a:p>
            <a:r>
              <a:rPr lang="it-IT" sz="1600" noProof="0" dirty="0"/>
              <a:t>Test </a:t>
            </a:r>
            <a:r>
              <a:rPr lang="it-IT" sz="1600" noProof="0" dirty="0" err="1"/>
              <a:t>Accuracy</a:t>
            </a:r>
            <a:r>
              <a:rPr lang="it-IT" sz="1600" noProof="0" dirty="0"/>
              <a:t>: </a:t>
            </a:r>
            <a:r>
              <a:rPr lang="it-IT" sz="1600" dirty="0"/>
              <a:t>~</a:t>
            </a:r>
            <a:r>
              <a:rPr lang="it-IT" sz="1600" b="1" dirty="0"/>
              <a:t>34%</a:t>
            </a:r>
            <a:r>
              <a:rPr lang="it-IT" sz="1600" noProof="0" dirty="0"/>
              <a:t>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+6%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  <a:p>
            <a:r>
              <a:rPr lang="it-IT" sz="1600" noProof="0" dirty="0"/>
              <a:t>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: </a:t>
            </a:r>
            <a:r>
              <a:rPr lang="it-IT" sz="1600" dirty="0"/>
              <a:t>~</a:t>
            </a:r>
            <a:r>
              <a:rPr lang="it-IT" sz="1600" b="1" noProof="0" dirty="0"/>
              <a:t>61%</a:t>
            </a:r>
            <a:r>
              <a:rPr lang="it-IT" sz="1600" noProof="0" dirty="0"/>
              <a:t>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+2%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it-IT" sz="1600" dirty="0"/>
              <a:t>*</a:t>
            </a:r>
            <a:r>
              <a:rPr lang="en-US" sz="1600" dirty="0"/>
              <a:t>)</a:t>
            </a:r>
            <a:endParaRPr lang="it-IT" sz="1600" noProof="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ADC9BF-C6C6-7FBB-D49D-37B8C5A69134}"/>
              </a:ext>
            </a:extLst>
          </p:cNvPr>
          <p:cNvSpPr txBox="1"/>
          <p:nvPr/>
        </p:nvSpPr>
        <p:spPr>
          <a:xfrm>
            <a:off x="4643874" y="6532275"/>
            <a:ext cx="730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*Aumento percentuale rispetto al modello </a:t>
            </a:r>
            <a:r>
              <a:rPr lang="it-IT" sz="1200" dirty="0" err="1"/>
              <a:t>unfrozen</a:t>
            </a:r>
            <a:r>
              <a:rPr lang="it-IT" sz="1200" dirty="0"/>
              <a:t> precedente, ovvero quello dopo la pulizia del training set</a:t>
            </a:r>
          </a:p>
        </p:txBody>
      </p:sp>
    </p:spTree>
    <p:extLst>
      <p:ext uri="{BB962C8B-B14F-4D97-AF65-F5344CB8AC3E}">
        <p14:creationId xmlns:p14="http://schemas.microsoft.com/office/powerpoint/2010/main" val="393588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64EB-7421-B0B6-A8CD-45A71563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6911697-1CCF-6D41-49F8-DD75E2C14E4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2888697-A65C-AF1C-0718-2EA38D96EBE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CC9D4D7-BE1B-6B2B-662C-976793DACDF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90E00CC-710D-4E23-FD8B-3DFC9E29860D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0E3C24-6DEC-E17B-1F7A-6BF5B4D789E9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Generale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7924001-7467-F31A-1F79-4A764BD18598}"/>
              </a:ext>
            </a:extLst>
          </p:cNvPr>
          <p:cNvSpPr txBox="1"/>
          <p:nvPr/>
        </p:nvSpPr>
        <p:spPr>
          <a:xfrm>
            <a:off x="1556982" y="1307308"/>
            <a:ext cx="9694154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Valutazioni sul dataset in generale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Distribuzione delle classi nel dataset finale -----&gt;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noProof="0" dirty="0" err="1"/>
              <a:t>Confusion</a:t>
            </a:r>
            <a:r>
              <a:rPr lang="it-IT" sz="1600" b="1" noProof="0" dirty="0"/>
              <a:t> </a:t>
            </a:r>
            <a:r>
              <a:rPr lang="it-IT" sz="1600" b="1" noProof="0" dirty="0" err="1"/>
              <a:t>matrix</a:t>
            </a:r>
            <a:r>
              <a:rPr lang="it-IT" sz="1600" b="1" noProof="0" dirty="0"/>
              <a:t> e </a:t>
            </a:r>
            <a:r>
              <a:rPr lang="it-IT" sz="1600" b="1" noProof="0" dirty="0" err="1"/>
              <a:t>classification</a:t>
            </a:r>
            <a:r>
              <a:rPr lang="it-IT" sz="1600" b="1" noProof="0" dirty="0"/>
              <a:t> report illeggibili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noProof="0" dirty="0" err="1"/>
              <a:t>Dataframe</a:t>
            </a:r>
            <a:r>
              <a:rPr lang="it-IT" sz="1600" noProof="0" dirty="0"/>
              <a:t> navigabili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Ordinato per top-1 </a:t>
            </a:r>
            <a:r>
              <a:rPr lang="it-IT" sz="1600" dirty="0" err="1"/>
              <a:t>accuracy</a:t>
            </a:r>
            <a:r>
              <a:rPr lang="it-IT" sz="1600" dirty="0"/>
              <a:t>:	Ordinato per top-5 </a:t>
            </a:r>
            <a:r>
              <a:rPr lang="it-IT" sz="1600" dirty="0" err="1"/>
              <a:t>accuracy</a:t>
            </a:r>
            <a:r>
              <a:rPr lang="it-IT" sz="1600" dirty="0"/>
              <a:t>:</a:t>
            </a: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6E8508-B024-BC3B-E979-103AE83F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37" y="886558"/>
            <a:ext cx="5513078" cy="2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0D20CA5-6B84-02DB-A792-5DDA5378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07" y="3610946"/>
            <a:ext cx="2826644" cy="30681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1836AE9-088C-5F8B-49C8-ABF5BB27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62" y="3610945"/>
            <a:ext cx="2736226" cy="306816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407B99-7B9B-8D19-C6AB-3C33CE72AE0F}"/>
              </a:ext>
            </a:extLst>
          </p:cNvPr>
          <p:cNvSpPr txBox="1"/>
          <p:nvPr/>
        </p:nvSpPr>
        <p:spPr>
          <a:xfrm>
            <a:off x="8353297" y="3801204"/>
            <a:ext cx="3141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Nessuna classe ha una </a:t>
            </a:r>
            <a:r>
              <a:rPr lang="it-IT" sz="1600" b="1" dirty="0"/>
              <a:t>top-1</a:t>
            </a:r>
            <a:r>
              <a:rPr lang="it-IT" sz="1600" dirty="0"/>
              <a:t> </a:t>
            </a:r>
            <a:r>
              <a:rPr lang="it-IT" sz="1600" dirty="0" err="1"/>
              <a:t>accuracy</a:t>
            </a:r>
            <a:r>
              <a:rPr lang="it-IT" sz="1600" dirty="0"/>
              <a:t> sopra all’80%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6 classi con </a:t>
            </a:r>
            <a:r>
              <a:rPr lang="it-IT" sz="1600" b="1" dirty="0"/>
              <a:t>top-5</a:t>
            </a:r>
            <a:r>
              <a:rPr lang="it-IT" sz="1600" dirty="0"/>
              <a:t> </a:t>
            </a:r>
            <a:r>
              <a:rPr lang="it-IT" sz="1600" dirty="0" err="1"/>
              <a:t>accuracy</a:t>
            </a:r>
            <a:r>
              <a:rPr lang="it-IT" sz="1600" dirty="0"/>
              <a:t> sopra al 90%</a:t>
            </a:r>
          </a:p>
        </p:txBody>
      </p:sp>
    </p:spTree>
    <p:extLst>
      <p:ext uri="{BB962C8B-B14F-4D97-AF65-F5344CB8AC3E}">
        <p14:creationId xmlns:p14="http://schemas.microsoft.com/office/powerpoint/2010/main" val="412308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6A64-4202-0655-F94D-2530FEF1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803AF7F-E728-43CB-D08D-3B5D67BC5C6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95B43A-2D58-8E9A-4101-B6C526C491C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D3B93C9-268D-F70D-3A83-3369B5D17EF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00741C4-0DFB-462F-55E2-49E71E93CEF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411A7F-B9B5-71FF-EA0E-5BFBCEB7886B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Generale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8DF0AA-A97F-331B-95D6-AD92A70F7895}"/>
              </a:ext>
            </a:extLst>
          </p:cNvPr>
          <p:cNvSpPr txBox="1"/>
          <p:nvPr/>
        </p:nvSpPr>
        <p:spPr>
          <a:xfrm>
            <a:off x="1556982" y="1307308"/>
            <a:ext cx="456606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Ordinamento per 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, </a:t>
            </a:r>
            <a:r>
              <a:rPr lang="it-IT" sz="1600" b="1" noProof="0" dirty="0"/>
              <a:t>invertito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6 classi con</a:t>
            </a:r>
            <a:r>
              <a:rPr lang="it-IT" sz="1600" b="1" dirty="0"/>
              <a:t> top-1 </a:t>
            </a:r>
            <a:r>
              <a:rPr lang="it-IT" sz="1600" dirty="0" err="1"/>
              <a:t>accuracy</a:t>
            </a:r>
            <a:r>
              <a:rPr lang="it-IT" sz="1600" dirty="0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2 classi con </a:t>
            </a:r>
            <a:r>
              <a:rPr lang="it-IT" sz="1600" b="1" noProof="0" dirty="0"/>
              <a:t>top-5 </a:t>
            </a:r>
            <a:r>
              <a:rPr lang="it-IT" sz="1600" noProof="0" dirty="0" err="1"/>
              <a:t>accuracy</a:t>
            </a:r>
            <a:r>
              <a:rPr lang="it-IT" sz="1600" noProof="0" dirty="0"/>
              <a:t>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 dirty="0"/>
              <a:t>Questi </a:t>
            </a:r>
            <a:r>
              <a:rPr lang="it-IT" sz="1600" noProof="0" dirty="0" err="1"/>
              <a:t>dataframe</a:t>
            </a:r>
            <a:r>
              <a:rPr lang="it-IT" sz="1600" noProof="0" dirty="0"/>
              <a:t> ci danno </a:t>
            </a:r>
            <a:r>
              <a:rPr lang="it-IT" sz="1600" b="1" noProof="0" dirty="0"/>
              <a:t>indicazioni</a:t>
            </a:r>
            <a:r>
              <a:rPr lang="it-IT" sz="1600" noProof="0" dirty="0"/>
              <a:t> molto utili su quali classi andare ad analizzare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9D970AC-CEFD-972E-C068-27512C0E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98" y="1148690"/>
            <a:ext cx="4100320" cy="46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9F3BAA-4A28-20E6-CFBB-88527B537CCB}"/>
              </a:ext>
            </a:extLst>
          </p:cNvPr>
          <p:cNvSpPr txBox="1"/>
          <p:nvPr/>
        </p:nvSpPr>
        <p:spPr>
          <a:xfrm>
            <a:off x="1801107" y="1093842"/>
            <a:ext cx="554384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251 Categorie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20 Immagini per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di </a:t>
            </a:r>
            <a:r>
              <a:rPr lang="it-IT" sz="1600" b="1" dirty="0"/>
              <a:t>dimensioni</a:t>
            </a:r>
            <a:r>
              <a:rPr lang="it-IT" sz="1600" dirty="0"/>
              <a:t>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b="1" dirty="0"/>
              <a:t>errate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non esattamente appartenenti alla categoria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709B60-2B80-D668-CB06-ECCF663A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90" y="2600857"/>
            <a:ext cx="10217020" cy="39179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A5734B-BFDF-FD50-A414-78B13F3F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91" y="259963"/>
            <a:ext cx="1513383" cy="200673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AE4F887-6FF8-289B-AB33-995892C0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212" y="459733"/>
            <a:ext cx="1660000" cy="18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81AD2-7FDF-DDD4-5496-04631074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0AB7E30-F180-3E84-E3BE-08F39A1FCFE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C9AE197-1A5F-755D-F303-B30B205C854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6E0A7D4-8AF0-46C5-CEF0-5F04D72DE7A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4897611-1AD2-4AD4-AC26-4A746EAF548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43C6EA-7007-B54C-95AF-344223FC0E4F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947ACC2-B8F5-4F5E-C0D8-B865B154239A}"/>
              </a:ext>
            </a:extLst>
          </p:cNvPr>
          <p:cNvSpPr txBox="1"/>
          <p:nvPr/>
        </p:nvSpPr>
        <p:spPr>
          <a:xfrm>
            <a:off x="2071396" y="1029404"/>
            <a:ext cx="371698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Val set: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2CB398-EEC8-CFF2-F437-FFA502E9A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88" y="1580955"/>
            <a:ext cx="7525624" cy="246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185369-7C50-15D1-5B2F-E785FA1BB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89" y="4270898"/>
            <a:ext cx="7525624" cy="252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04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B265-98D0-BA9B-9EC5-35D61927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727955F-3063-8998-6690-261FE244DE2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76B3BD8-E8FE-7CC6-E22E-410236D5CEB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5410A7-C0FC-D25A-C0C8-2E0C238B5B0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7EABE27-09E5-D62E-2F6B-9A5E67BFCDB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B505CD-E74D-5DED-9684-2FD2037C8E2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09F802-60AB-D6CD-394E-C57D2D66FEBC}"/>
              </a:ext>
            </a:extLst>
          </p:cNvPr>
          <p:cNvSpPr txBox="1"/>
          <p:nvPr/>
        </p:nvSpPr>
        <p:spPr>
          <a:xfrm>
            <a:off x="2071396" y="1029404"/>
            <a:ext cx="572464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predette per le immagini di test (</a:t>
            </a:r>
            <a:r>
              <a:rPr lang="it-IT" sz="1600" b="1" dirty="0"/>
              <a:t>top-1</a:t>
            </a:r>
            <a:r>
              <a:rPr lang="it-IT" sz="16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confusa più spesso nel top-1: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					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1883A28-B976-3C0B-EA5E-77FBD6077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107445"/>
              </p:ext>
            </p:extLst>
          </p:nvPr>
        </p:nvGraphicFramePr>
        <p:xfrm>
          <a:off x="6500242" y="1132069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9E280027-EFD1-7B3E-4683-C9A798388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12" y="4322613"/>
            <a:ext cx="7313175" cy="24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3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FC73-8058-6097-CA84-E37FBE9D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48F576F-5032-DCE8-C9B4-B21A819520F9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5D264FF-5562-D524-FC72-E5E5E1C4E18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784CC70-0011-4F82-D0E8-DF68D0F577B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BD8234C-2561-D7FB-FF5C-EC889D4F41E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000376-3563-AC18-A75C-4AB01F0DF723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5A395D3-E67C-7550-9040-3D2541DD5769}"/>
              </a:ext>
            </a:extLst>
          </p:cNvPr>
          <p:cNvSpPr txBox="1"/>
          <p:nvPr/>
        </p:nvSpPr>
        <p:spPr>
          <a:xfrm>
            <a:off x="2071396" y="1029404"/>
            <a:ext cx="47959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Migliore classe per top-1: classe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Quali categorie appaiono più spesso nella</a:t>
            </a:r>
            <a:r>
              <a:rPr lang="it-IT" sz="1600" b="1" dirty="0"/>
              <a:t> top-5 </a:t>
            </a:r>
            <a:r>
              <a:rPr lang="it-IT" sz="1600" dirty="0"/>
              <a:t>delle immagini di test di questa categoria: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con più similarità: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133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Sembra identica</a:t>
            </a:r>
            <a:r>
              <a:rPr lang="it-IT" sz="1600" dirty="0"/>
              <a:t>	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A28C8F9-9BC3-77A9-8B1B-5AAEA4746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758862"/>
              </p:ext>
            </p:extLst>
          </p:nvPr>
        </p:nvGraphicFramePr>
        <p:xfrm>
          <a:off x="7135417" y="1029404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8F3165A7-271D-EE26-0640-2A56E65F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2" y="4208105"/>
            <a:ext cx="6030267" cy="23899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57829F3-91BF-F666-E3F5-3AE5A53D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73" y="4168843"/>
            <a:ext cx="3597223" cy="111555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646B9DE-3234-8CCF-8686-FE9B1056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33" y="5388178"/>
            <a:ext cx="3530114" cy="114209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A34348B-36D9-A880-7652-857CB1DB48EA}"/>
              </a:ext>
            </a:extLst>
          </p:cNvPr>
          <p:cNvSpPr txBox="1"/>
          <p:nvPr/>
        </p:nvSpPr>
        <p:spPr>
          <a:xfrm>
            <a:off x="6597031" y="4618241"/>
            <a:ext cx="1223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Classe 226: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155: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6D6EC3D-08A2-E029-A87E-CDCAD16D4EBE}"/>
              </a:ext>
            </a:extLst>
          </p:cNvPr>
          <p:cNvSpPr txBox="1"/>
          <p:nvPr/>
        </p:nvSpPr>
        <p:spPr>
          <a:xfrm>
            <a:off x="6443317" y="3862383"/>
            <a:ext cx="3547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Man mano diventano meno simili</a:t>
            </a:r>
          </a:p>
        </p:txBody>
      </p:sp>
    </p:spTree>
    <p:extLst>
      <p:ext uri="{BB962C8B-B14F-4D97-AF65-F5344CB8AC3E}">
        <p14:creationId xmlns:p14="http://schemas.microsoft.com/office/powerpoint/2010/main" val="2217886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7356D-C64E-C32B-F5FF-363FD5C7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224E397-9C29-6F17-BE23-E1C59B6E59E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E6C8E45-80FA-E517-EEED-4894185BDBF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9AB4797-6484-D3A5-0013-B371A85A820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3846F56-D422-3605-B2BE-DA02A8DA503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E57FC2-CF46-3DFF-2E93-DB45C8ACE0D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0C357B-79D9-FD03-3A65-E68AAF66A10D}"/>
              </a:ext>
            </a:extLst>
          </p:cNvPr>
          <p:cNvSpPr txBox="1"/>
          <p:nvPr/>
        </p:nvSpPr>
        <p:spPr>
          <a:xfrm>
            <a:off x="2071397" y="1029404"/>
            <a:ext cx="51753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migliore classe per top-1: classe 164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Quali categorie appaiono più spesso nella </a:t>
            </a:r>
            <a:r>
              <a:rPr lang="it-IT" sz="1600" b="1" dirty="0"/>
              <a:t>top-5</a:t>
            </a:r>
            <a:r>
              <a:rPr lang="it-IT" sz="1600" dirty="0"/>
              <a:t> delle immagini di test di questa categoria: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AD6511-7930-E6AA-444C-0B66AF60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665" y="1579439"/>
            <a:ext cx="7300670" cy="239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B173818-412C-D824-A3F0-BC29CC85B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437206"/>
              </p:ext>
            </p:extLst>
          </p:nvPr>
        </p:nvGraphicFramePr>
        <p:xfrm>
          <a:off x="7725609" y="4051789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841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F0685-3982-022C-7C71-A1BFEC80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DC2D2CD-94D1-505C-6F2D-16E5C2D9819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95F246-2C8D-074D-7E3D-4595ADBDDCA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680409A-B4FF-2599-7040-6797F787562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151897E-F61B-E15E-B5CE-F9E66E4D8D3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24133E-99BE-B65B-061A-AC1115194D13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Migliori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BD1797-33D5-B6E2-F49D-8E52A8A9EA82}"/>
              </a:ext>
            </a:extLst>
          </p:cNvPr>
          <p:cNvSpPr txBox="1"/>
          <p:nvPr/>
        </p:nvSpPr>
        <p:spPr>
          <a:xfrm>
            <a:off x="1035698" y="1955379"/>
            <a:ext cx="464664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100: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232: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Classe106: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5A038E-E181-BDC5-07C2-3F1304BE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15" y="1538627"/>
            <a:ext cx="7124002" cy="112260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CB0DB-CF5F-941B-C92A-2E12C500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38" y="2731848"/>
            <a:ext cx="7124002" cy="122177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F1AE23F-ECA8-36FD-8885-83783AC76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14" y="4087119"/>
            <a:ext cx="7124003" cy="10332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6B6568-9D79-BC28-6F27-A3FD103779EC}"/>
              </a:ext>
            </a:extLst>
          </p:cNvPr>
          <p:cNvSpPr txBox="1"/>
          <p:nvPr/>
        </p:nvSpPr>
        <p:spPr>
          <a:xfrm>
            <a:off x="1648707" y="1062898"/>
            <a:ext cx="5818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Tutte classi di panini, che man </a:t>
            </a:r>
            <a:r>
              <a:rPr lang="it-IT" sz="1600" b="1" dirty="0"/>
              <a:t>mano diventano meno simili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D5EAB2D-8402-7CAE-62C3-D95F9FE15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715" y="5248727"/>
            <a:ext cx="7124002" cy="10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5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04DA7-0D1A-4674-64AD-5831C30D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7B398EF-0144-002A-C8AD-E1E66D08123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B0640E-623D-DCDA-4E28-B7126C89FAF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7BCE64-56CC-783A-4801-DA20A1A33E86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C2E2CD0-8DA5-A67C-826A-1501F72E7A7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886E97-2D3F-56BE-59C9-2470D472AD2D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92F573-AA32-5EFA-6CC3-D5EA6348B81C}"/>
              </a:ext>
            </a:extLst>
          </p:cNvPr>
          <p:cNvSpPr txBox="1"/>
          <p:nvPr/>
        </p:nvSpPr>
        <p:spPr>
          <a:xfrm>
            <a:off x="2071396" y="954758"/>
            <a:ext cx="599645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Mai presente nella top-5 delle immagini di test della sua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set: (il </a:t>
            </a:r>
            <a:r>
              <a:rPr lang="it-IT" sz="1600" dirty="0" err="1"/>
              <a:t>train</a:t>
            </a:r>
            <a:r>
              <a:rPr lang="it-IT" sz="1600" dirty="0"/>
              <a:t> set prima dell’incremento è molto simile)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Val set: </a:t>
            </a:r>
            <a:r>
              <a:rPr lang="it-IT" sz="1600" b="1" dirty="0"/>
              <a:t>immagini molto diverse tra di loro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7F87720-7FA5-07E4-9374-8002E30C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34" y="1797220"/>
            <a:ext cx="8208470" cy="254865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79C3E18-03CB-3DF8-1623-43F37E7E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26" y="4664058"/>
            <a:ext cx="7063485" cy="20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19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DD19C-302E-9BAF-AE12-D1945180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D72B3B9-60CC-ED1A-1D22-19A811BD225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0025831-8A4C-3458-5BBF-6C836105B7F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4B0CD32-D7E1-F7F4-3653-97AB830F649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1C33F8F-252A-CB5B-8A03-FEE30B6FC52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1FE2B-FF5A-37E9-93CD-DCA263E7BAB1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9C6610-31D3-CE8A-22F8-BC94DE400157}"/>
              </a:ext>
            </a:extLst>
          </p:cNvPr>
          <p:cNvSpPr txBox="1"/>
          <p:nvPr/>
        </p:nvSpPr>
        <p:spPr>
          <a:xfrm>
            <a:off x="2071396" y="954758"/>
            <a:ext cx="743716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predette sulle immagini di test della classe 213 molto </a:t>
            </a:r>
            <a:r>
              <a:rPr lang="it-IT" sz="1600" b="1" dirty="0"/>
              <a:t>sparse</a:t>
            </a:r>
            <a:r>
              <a:rPr lang="it-IT" sz="1600" dirty="0"/>
              <a:t> --------&gt;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</a:t>
            </a:r>
            <a:r>
              <a:rPr lang="it-IT" sz="1600" b="1" dirty="0"/>
              <a:t>top-5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BC4E265-29A7-E0CD-197D-7921D0E0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560" y="259963"/>
            <a:ext cx="1015546" cy="5896229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F78616E-B47B-C4C7-49D9-CC4E35AB3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485768"/>
              </p:ext>
            </p:extLst>
          </p:nvPr>
        </p:nvGraphicFramePr>
        <p:xfrm>
          <a:off x="5581928" y="2601362"/>
          <a:ext cx="1644262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1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8281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39071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996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7911-EE26-693D-95AC-37847A1F6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3F88B73-BD08-4BF8-3B91-31B8014DC39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ABD8A2C-1C8C-DB0B-4CB1-6B12BEE4669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00300FA-645D-A5B3-AE20-93D9F4B1593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9968E76-AB3C-14B0-A5CD-6C51B2E0579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F34333-DC0B-8AD7-E3EE-8109B3B96DA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C0D8EE-73DA-23EE-434A-238CF68B828F}"/>
              </a:ext>
            </a:extLst>
          </p:cNvPr>
          <p:cNvSpPr txBox="1"/>
          <p:nvPr/>
        </p:nvSpPr>
        <p:spPr>
          <a:xfrm>
            <a:off x="2071396" y="954758"/>
            <a:ext cx="7086620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Peggiore classe per top-5: classe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top-5: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Contengono </a:t>
            </a:r>
            <a:r>
              <a:rPr lang="it-IT" sz="1600" b="1" dirty="0"/>
              <a:t>elementi sparsi </a:t>
            </a:r>
            <a:r>
              <a:rPr lang="it-IT" sz="1600" dirty="0"/>
              <a:t>presenti nel training set della classe 213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128: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76: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378D541-D85B-7E7B-4D95-8855CBD6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04" y="2014023"/>
            <a:ext cx="7568391" cy="123175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5675F46-7A66-10D4-19B8-96686F59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506" y="3766936"/>
            <a:ext cx="7720985" cy="12270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9A2BD2B-B771-2255-4624-2EE0F2CC8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505" y="5491773"/>
            <a:ext cx="7720985" cy="10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31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6A9B-60DB-8209-2B2F-093ABEDF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47ED771-27A0-0107-A49F-9714F136E15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1C3CD00-288E-E352-558E-AB0E3B6C1E2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1C79AB2-5EA0-C277-1520-2FC9BEE778F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B8D95C-16BB-A3D0-C8F3-06009B68A01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2183A7-977D-E7FB-E0DB-7481FC17BCD2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1EE196-238C-831C-12B2-C4979F035808}"/>
              </a:ext>
            </a:extLst>
          </p:cNvPr>
          <p:cNvSpPr txBox="1"/>
          <p:nvPr/>
        </p:nvSpPr>
        <p:spPr>
          <a:xfrm>
            <a:off x="2071396" y="954758"/>
            <a:ext cx="733136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peggiore classe per top-5: classe 239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di categorie diverse nel training set (anche prima dell’aumento)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5 immagini di biscotti e 9 di torte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 originale: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lvl="1"/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72C13B0-FE9F-5F40-F17F-A6223E43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81" y="2004232"/>
            <a:ext cx="6563438" cy="21346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BD19D57-668A-01BA-0297-5D667107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08" y="4452031"/>
            <a:ext cx="7132184" cy="22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6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F3F9D-6B27-8E5D-3D0E-89AF7DD7E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3FE0435-8430-B38A-ABE0-9E5A575C340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3C3BA33-73EF-FB6E-DB71-1DA88265AD3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05AE2AC-1EB6-184A-E850-338DCEA6D9A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7542308-75FC-A185-19E3-4AA0796EBD7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1F7114E-F166-40A1-27F9-481C5ABE01D0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4FEA49-FCFD-6D3D-60C4-7F3F62E0221C}"/>
              </a:ext>
            </a:extLst>
          </p:cNvPr>
          <p:cNvSpPr txBox="1"/>
          <p:nvPr/>
        </p:nvSpPr>
        <p:spPr>
          <a:xfrm>
            <a:off x="2071396" y="954758"/>
            <a:ext cx="475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Seconda peggiore classe per top-5: classe 239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più presenti nella </a:t>
            </a:r>
            <a:r>
              <a:rPr lang="it-IT" sz="1600" b="1" dirty="0"/>
              <a:t>top-5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Mix di biscotti e torte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3CC54E0-739C-568A-DDD5-206242053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35446"/>
              </p:ext>
            </p:extLst>
          </p:nvPr>
        </p:nvGraphicFramePr>
        <p:xfrm>
          <a:off x="7007231" y="1029404"/>
          <a:ext cx="1644262" cy="201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2131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822131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b="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279539"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C32B4207-3C69-FA4C-FD4D-EA888274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892" y="3242014"/>
            <a:ext cx="7086407" cy="113702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7259FF9-CBAA-6A08-0F6A-48AE9D25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615" y="4413166"/>
            <a:ext cx="6717582" cy="114016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DA46225-BB70-A7E3-2583-3348BD749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891" y="5587463"/>
            <a:ext cx="7086407" cy="107497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EB5411D-B794-6EB1-8A1A-A3CFE862FA37}"/>
              </a:ext>
            </a:extLst>
          </p:cNvPr>
          <p:cNvSpPr txBox="1"/>
          <p:nvPr/>
        </p:nvSpPr>
        <p:spPr>
          <a:xfrm>
            <a:off x="1972042" y="3694922"/>
            <a:ext cx="122341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Classe 101: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68: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Classe 31:</a:t>
            </a:r>
          </a:p>
        </p:txBody>
      </p:sp>
    </p:spTree>
    <p:extLst>
      <p:ext uri="{BB962C8B-B14F-4D97-AF65-F5344CB8AC3E}">
        <p14:creationId xmlns:p14="http://schemas.microsoft.com/office/powerpoint/2010/main" val="116121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81695-459E-0F20-6015-BC5797F63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051C77C-F7D5-AACE-1200-F4C292565AD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42C7EAC-DBC0-09D5-0865-721CEA891D9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35CAF2-992B-B7C3-6C15-2150298484A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3D8878-1410-D2BF-C81C-140FF2156D7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6E4492-C5D6-9BF3-7628-00A3776722A4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88DEF6F-BB63-69F5-7274-6C86A6A95580}"/>
              </a:ext>
            </a:extLst>
          </p:cNvPr>
          <p:cNvSpPr txBox="1"/>
          <p:nvPr/>
        </p:nvSpPr>
        <p:spPr>
          <a:xfrm>
            <a:off x="1801107" y="1093842"/>
            <a:ext cx="554384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a volte molto </a:t>
            </a:r>
            <a:r>
              <a:rPr lang="it-IT" sz="1600" b="1" dirty="0"/>
              <a:t>ampie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Dal </a:t>
            </a:r>
            <a:r>
              <a:rPr lang="it-IT" sz="1600" dirty="0" err="1"/>
              <a:t>validation</a:t>
            </a:r>
            <a:r>
              <a:rPr lang="it-IT" sz="1600" dirty="0"/>
              <a:t> set: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D0961CF-8D43-16D9-EAC1-BB4CC7FF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57" y="2036809"/>
            <a:ext cx="9004886" cy="35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7967F-EA78-B927-C337-33E9D78D8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04CBE21-A1CA-B086-388D-36790C536A5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60075EA-F0CE-5351-A2C4-8067112A395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55CD961-3AFC-4E5F-D56A-3D35B3FF81D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669404-FDFC-92E9-3BB7-E039697807E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255E3D-8E6F-7BB3-6AD8-F6E3B6FEAC5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B72C95-8546-CA71-5391-2440FFCD58D0}"/>
              </a:ext>
            </a:extLst>
          </p:cNvPr>
          <p:cNvSpPr txBox="1"/>
          <p:nvPr/>
        </p:nvSpPr>
        <p:spPr>
          <a:xfrm>
            <a:off x="2071396" y="954758"/>
            <a:ext cx="650524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2 classi peggiori successive nel top-1, con 0 top-1 </a:t>
            </a:r>
            <a:r>
              <a:rPr lang="it-IT" sz="1600" b="1" dirty="0" err="1"/>
              <a:t>accuracy</a:t>
            </a:r>
            <a:endParaRPr lang="it-IT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85: </a:t>
            </a:r>
            <a:r>
              <a:rPr lang="it-IT" sz="1600" b="1" dirty="0"/>
              <a:t>mix di immagini diverse </a:t>
            </a:r>
            <a:r>
              <a:rPr lang="it-IT" sz="1600" dirty="0"/>
              <a:t>(già dal </a:t>
            </a:r>
            <a:r>
              <a:rPr lang="it-IT" sz="1600" dirty="0" err="1"/>
              <a:t>train</a:t>
            </a:r>
            <a:r>
              <a:rPr lang="it-IT" sz="1600" dirty="0"/>
              <a:t> set originale)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Classe 238: </a:t>
            </a:r>
            <a:r>
              <a:rPr lang="it-IT" sz="1600" b="1" dirty="0"/>
              <a:t>mix di immagini diverse </a:t>
            </a:r>
            <a:r>
              <a:rPr lang="it-IT" sz="1600" dirty="0"/>
              <a:t>(già dal </a:t>
            </a:r>
            <a:r>
              <a:rPr lang="it-IT" sz="1600" dirty="0" err="1"/>
              <a:t>train</a:t>
            </a:r>
            <a:r>
              <a:rPr lang="it-IT" sz="1600" dirty="0"/>
              <a:t> set originale)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9792D8E-B31A-C24B-D587-8BA31126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13" y="1521608"/>
            <a:ext cx="7024574" cy="232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CDA83D0-3801-19DE-B579-F854C0CA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13" y="4232700"/>
            <a:ext cx="7024575" cy="23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369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2A3E-4A92-9E00-7A38-42B1E4B4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326265D-7C69-9FBC-6FDD-BEDC481235E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D908B38-B087-AE34-8161-4C499BBEB7D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A1F5261-AC5B-8054-BAF9-AA18358562B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CCD7642-5163-6838-9449-B81CEAAA1371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A205F31-096D-2D04-3708-BD6C559749BB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CFD446-AEBB-A8CB-1FD2-01C971F2C649}"/>
              </a:ext>
            </a:extLst>
          </p:cNvPr>
          <p:cNvSpPr txBox="1"/>
          <p:nvPr/>
        </p:nvSpPr>
        <p:spPr>
          <a:xfrm>
            <a:off x="2071397" y="954758"/>
            <a:ext cx="7072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Classe 99: maggioranza di immagini sporche </a:t>
            </a:r>
            <a:r>
              <a:rPr lang="it-IT" sz="1600" dirty="0"/>
              <a:t>nel dataset iniziale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L’aumento del dataset di </a:t>
            </a:r>
            <a:r>
              <a:rPr lang="it-IT" sz="1600" dirty="0" err="1"/>
              <a:t>train</a:t>
            </a:r>
            <a:r>
              <a:rPr lang="it-IT" sz="1600" dirty="0"/>
              <a:t> aggiunge ulteriori immagini sporche, dato che questa è la classe di maggioranza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Train set originale: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0FC3C66-933E-50FF-D469-BE4BEB53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37" y="1984752"/>
            <a:ext cx="7229526" cy="473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58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20A4F-B217-D1AE-2229-D5BDF54BE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D0F5134-4A31-BF41-580F-AFB9BAEE1A7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E6F9484-EAFE-E1FB-25D7-A7C3AEFEE51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DFB9F5F-C58F-B440-0E3D-DB9D257A16E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1AE748C-49C2-CD2C-8236-7CDF54ECFEFA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DE2B7D-1ED7-96F1-8BF2-AE5BE7AC24D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Classi Peggiori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1967AB-85FC-E12E-7203-D2FB5FA4D8E3}"/>
              </a:ext>
            </a:extLst>
          </p:cNvPr>
          <p:cNvSpPr txBox="1"/>
          <p:nvPr/>
        </p:nvSpPr>
        <p:spPr>
          <a:xfrm>
            <a:off x="2071397" y="954758"/>
            <a:ext cx="7072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Classe 99: </a:t>
            </a:r>
            <a:r>
              <a:rPr lang="it-IT" sz="1600" dirty="0"/>
              <a:t>maggioranza di immagini sporche nel dataset iniziale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 mostra che la classe doveva rappresentare </a:t>
            </a:r>
            <a:r>
              <a:rPr lang="it-IT" sz="1600" b="1" dirty="0"/>
              <a:t>pesce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Pochissime immagini di pesce nel </a:t>
            </a:r>
            <a:r>
              <a:rPr lang="it-IT" sz="1600" dirty="0" err="1"/>
              <a:t>tain</a:t>
            </a:r>
            <a:r>
              <a:rPr lang="it-IT" sz="1600" dirty="0"/>
              <a:t> set originale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F93671-8BB7-339F-293A-C8F54B59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138" y="1813589"/>
            <a:ext cx="7355945" cy="477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09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C6AB6-E8A9-B797-BA52-B8C484B96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C49B34F-7029-9B01-81AD-03EE1A93B1E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7BF9FC7-3FCF-980A-F5A5-B04A5736445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475517B-F6DF-6F9B-02AD-D039D6D2839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66B654-6E3C-402C-4527-03CDE6A5BDF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DB3440E-D934-2512-2AA9-C123D7D278C9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8480A-345E-8E02-8EC5-8ACE9716C0CC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1: </a:t>
            </a:r>
            <a:r>
              <a:rPr lang="it-IT" sz="1600" dirty="0"/>
              <a:t>pizza fatta in casa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1A9902-7212-10F8-D8EF-565CC8F8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50" y="1293312"/>
            <a:ext cx="2937839" cy="322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6799C3A4-3DC6-AA9A-4256-A3F9A6110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196580"/>
              </p:ext>
            </p:extLst>
          </p:nvPr>
        </p:nvGraphicFramePr>
        <p:xfrm>
          <a:off x="1765408" y="4918254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52,08%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4,74%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4,48%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3,66%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3,47%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53307165-4AFC-0051-47B1-7CC23261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35" y="1682367"/>
            <a:ext cx="5679358" cy="13765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4930304-CC55-09AD-88D2-20B92B6AD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622" y="3290105"/>
            <a:ext cx="5679359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1B5ECB1-7A1B-2717-ED79-3B76C6AC0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622" y="4904346"/>
            <a:ext cx="5679359" cy="139250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F17F7C9-F188-0C8B-0AB6-E0BA5A47AE91}"/>
              </a:ext>
            </a:extLst>
          </p:cNvPr>
          <p:cNvSpPr txBox="1"/>
          <p:nvPr/>
        </p:nvSpPr>
        <p:spPr>
          <a:xfrm>
            <a:off x="1769333" y="452757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F2CE92-7EBB-1320-A5DB-2AB243A46191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236: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107: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183:</a:t>
            </a:r>
          </a:p>
        </p:txBody>
      </p:sp>
    </p:spTree>
    <p:extLst>
      <p:ext uri="{BB962C8B-B14F-4D97-AF65-F5344CB8AC3E}">
        <p14:creationId xmlns:p14="http://schemas.microsoft.com/office/powerpoint/2010/main" val="1974583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51A47-566B-D274-6E62-779864C8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EB09316-5F20-AC3F-CEED-440BF23F085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056A876-A6CD-9EBC-206A-C0F73C5975E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46E8450-51C0-F4BE-0E75-76DBFD0490D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2BAC29F-FDB4-4373-47CD-1810C835495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D9B9F1-D56B-4E1A-2489-A46A6946CEE7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044469-9592-48FF-3112-EFA7A2B35394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2: </a:t>
            </a:r>
            <a:r>
              <a:rPr lang="it-IT" sz="1600" dirty="0"/>
              <a:t>basilico per pesto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CC5123-AFB6-838A-2D69-0962C55A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9950" y="1293312"/>
            <a:ext cx="2937839" cy="322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8E65254-370E-D06F-D838-1217AEC4B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70313"/>
              </p:ext>
            </p:extLst>
          </p:nvPr>
        </p:nvGraphicFramePr>
        <p:xfrm>
          <a:off x="1765408" y="4918254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69,82%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8,13%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3,28%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2,17%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BA04D513-1C0E-6C3D-C4DE-8C3C7403D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38416"/>
            <a:ext cx="5679358" cy="126448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B947643-532C-0A2B-3BD4-EA4716896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2818" y="3290105"/>
            <a:ext cx="5474966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2BF63D7-26D2-6367-3121-D9A741CC7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622" y="4930895"/>
            <a:ext cx="5679359" cy="133940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7A3DD3E-6F0D-3F1C-56E1-C9BD338210D7}"/>
              </a:ext>
            </a:extLst>
          </p:cNvPr>
          <p:cNvSpPr txBox="1"/>
          <p:nvPr/>
        </p:nvSpPr>
        <p:spPr>
          <a:xfrm>
            <a:off x="1769333" y="452757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F2E8952-8D16-EB2D-F404-FDDF16E45D9D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15: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76: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204:</a:t>
            </a:r>
          </a:p>
        </p:txBody>
      </p:sp>
    </p:spTree>
    <p:extLst>
      <p:ext uri="{BB962C8B-B14F-4D97-AF65-F5344CB8AC3E}">
        <p14:creationId xmlns:p14="http://schemas.microsoft.com/office/powerpoint/2010/main" val="359513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22F81-EC5E-2061-4C46-D6046888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469FC9B-6352-6741-4A24-6142A09562E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B099BE1-5B40-B7A6-6786-AF536546BDE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F86AAB6-8419-0D35-CED9-8C9BF9E4C06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DF1B0CC-5EA7-86F5-3B5E-E6D99D5DD1F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57FA2B-92B0-D6B3-8B19-FD83BB1F53E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D63FA9-420E-5ECD-6155-F8158F177A31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3: </a:t>
            </a:r>
            <a:r>
              <a:rPr lang="it-IT" sz="1600" dirty="0"/>
              <a:t>strozzapreti fatti in casa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2A24E06-F412-01E7-26D3-0081EF2C8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9761"/>
              </p:ext>
            </p:extLst>
          </p:nvPr>
        </p:nvGraphicFramePr>
        <p:xfrm>
          <a:off x="1610210" y="4508815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20,85%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7,85%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5,37%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5,19%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4,86%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274F731F-154D-1141-264C-8043CCEC4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03372"/>
            <a:ext cx="5679358" cy="13345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C41797-94EA-935B-0D68-224932921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376" y="3290105"/>
            <a:ext cx="5493850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952D38-DE89-4DC5-41DC-0FC40F236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622" y="4909358"/>
            <a:ext cx="5679359" cy="138247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434D37-ED39-9CF5-CEB1-9B8F95F02642}"/>
              </a:ext>
            </a:extLst>
          </p:cNvPr>
          <p:cNvSpPr txBox="1"/>
          <p:nvPr/>
        </p:nvSpPr>
        <p:spPr>
          <a:xfrm>
            <a:off x="1614135" y="4118131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2CD177D-7533-7241-AE6B-62371166ABEF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88: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243: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92: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AD2130-68AF-F900-24BB-7C2239AF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73" y="1320938"/>
            <a:ext cx="3258067" cy="26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271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F86A5-9006-5FB6-3727-D36236F4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26E2597-1A7F-E0E1-5DC4-D890F34ED8C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5A7B793-80F7-3FE6-B690-CDE66124718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B55782-81C9-2EDB-028B-FAB2E849C56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84F34F5-2BE5-DF09-4285-325A90889CB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D39925-15F6-F481-42FD-8C3BEA738014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D263C5-B2BE-8EB3-5970-0DB239D29E68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4: </a:t>
            </a:r>
            <a:r>
              <a:rPr lang="it-IT" sz="1600" dirty="0"/>
              <a:t>lasagne fatte in casa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A222DA66-E204-83A0-1C55-855A7152F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923417"/>
              </p:ext>
            </p:extLst>
          </p:nvPr>
        </p:nvGraphicFramePr>
        <p:xfrm>
          <a:off x="1595060" y="4798571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19,41%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11,47%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7,28%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8EAFABEB-7421-CEBF-DA64-7F73214DB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42412"/>
            <a:ext cx="5679358" cy="125649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BD220E5-8B3F-9CD9-2889-674DA153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3973" y="3290105"/>
            <a:ext cx="5372656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15BE1FA-7677-F974-D4EA-90AEBC989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622" y="4942796"/>
            <a:ext cx="5679359" cy="131559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3C15063-BC29-720C-3257-7904A0823EDC}"/>
              </a:ext>
            </a:extLst>
          </p:cNvPr>
          <p:cNvSpPr txBox="1"/>
          <p:nvPr/>
        </p:nvSpPr>
        <p:spPr>
          <a:xfrm>
            <a:off x="1598985" y="4407887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48E1D83-2401-5187-BEED-4C4732D8ADB3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157: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31: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240: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1E9304-E2DB-2428-D49A-1E9DA158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23" y="1258129"/>
            <a:ext cx="2847794" cy="31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193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4BED2-A4CA-08BC-87E7-459CBA6F4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9DC12B2-0756-8D10-1704-01F08989BB49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6E79E78-713F-1FB1-2489-D681510E9D5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51FCA7F-92CD-E865-8994-9132AB82BE4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3CF3393-4A24-E014-8CFD-4D7F4557412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843B31-F4B4-4BAC-3F47-14FBA460E1EE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Valutazione su Test Set Reale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1B98B1-D1CB-DA89-011E-49712BDC9379}"/>
              </a:ext>
            </a:extLst>
          </p:cNvPr>
          <p:cNvSpPr txBox="1"/>
          <p:nvPr/>
        </p:nvSpPr>
        <p:spPr>
          <a:xfrm>
            <a:off x="2071397" y="954758"/>
            <a:ext cx="707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Immagine 5: </a:t>
            </a:r>
            <a:r>
              <a:rPr lang="it-IT" sz="1600" dirty="0"/>
              <a:t>tagliata di manzo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B5AB06E-42B7-19E1-9720-432C36740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690"/>
              </p:ext>
            </p:extLst>
          </p:nvPr>
        </p:nvGraphicFramePr>
        <p:xfrm>
          <a:off x="1595060" y="4798571"/>
          <a:ext cx="2246921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50687">
                  <a:extLst>
                    <a:ext uri="{9D8B030D-6E8A-4147-A177-3AD203B41FA5}">
                      <a16:colId xmlns:a16="http://schemas.microsoft.com/office/drawing/2014/main" val="1930900385"/>
                    </a:ext>
                  </a:extLst>
                </a:gridCol>
                <a:gridCol w="1296234">
                  <a:extLst>
                    <a:ext uri="{9D8B030D-6E8A-4147-A177-3AD203B41FA5}">
                      <a16:colId xmlns:a16="http://schemas.microsoft.com/office/drawing/2014/main" val="1999482539"/>
                    </a:ext>
                  </a:extLst>
                </a:gridCol>
              </a:tblGrid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Confidenza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0085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b="0" dirty="0"/>
                        <a:t>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dirty="0"/>
                        <a:t>53,73%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3247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8,03%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36780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7,24%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91553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6,93%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128782"/>
                  </a:ext>
                </a:extLst>
              </a:tr>
              <a:tr h="191036">
                <a:tc>
                  <a:txBody>
                    <a:bodyPr/>
                    <a:lstStyle/>
                    <a:p>
                      <a:r>
                        <a:rPr lang="it-IT" sz="1400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2,62%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14885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62202BC3-8969-F33D-382C-CEC194A9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35" y="1759589"/>
            <a:ext cx="5679358" cy="122214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C339C8-80DB-95BE-AC0A-E30A174AE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1532" y="3290105"/>
            <a:ext cx="5317538" cy="133291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BED010C-D619-F4F4-B0C5-A15F6F2F1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8434" y="4942796"/>
            <a:ext cx="5603735" cy="131559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5DAB1E9-97D0-5A87-B8CC-B6A4C258228E}"/>
              </a:ext>
            </a:extLst>
          </p:cNvPr>
          <p:cNvSpPr txBox="1"/>
          <p:nvPr/>
        </p:nvSpPr>
        <p:spPr>
          <a:xfrm>
            <a:off x="1598985" y="4407887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Top-5 predizioni: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871D0FD-D61B-B5DD-EC7A-ADDF1ECC9588}"/>
              </a:ext>
            </a:extLst>
          </p:cNvPr>
          <p:cNvSpPr txBox="1"/>
          <p:nvPr/>
        </p:nvSpPr>
        <p:spPr>
          <a:xfrm>
            <a:off x="4629663" y="2209923"/>
            <a:ext cx="13564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Classe 217: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74: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Classe 231: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221FC7-436B-F622-44D5-5FF17D77F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9360" y="1431492"/>
            <a:ext cx="3064405" cy="245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92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5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5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44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 Test set</a:t>
            </a:r>
            <a:endParaRPr dirty="0"/>
          </a:p>
        </p:txBody>
      </p:sp>
      <p:sp>
        <p:nvSpPr>
          <p:cNvPr id="257" name="Google Shape;257;p15"/>
          <p:cNvSpPr txBox="1"/>
          <p:nvPr/>
        </p:nvSpPr>
        <p:spPr>
          <a:xfrm>
            <a:off x="1648707" y="1229297"/>
            <a:ext cx="841902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Obbiettivo: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Migliorare le performance del modello sul </a:t>
            </a:r>
            <a:r>
              <a:rPr lang="it-IT" sz="16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validation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set degradato.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Modello utilizzato: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Il modello 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migliore precedente freezato 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come punto di partenza</a:t>
            </a:r>
            <a:endParaRPr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Google Shape;270;p16">
            <a:extLst>
              <a:ext uri="{FF2B5EF4-FFF2-40B4-BE49-F238E27FC236}">
                <a16:creationId xmlns:a16="http://schemas.microsoft.com/office/drawing/2014/main" id="{78FFA26A-FDE4-3B38-1576-5109743F8838}"/>
              </a:ext>
            </a:extLst>
          </p:cNvPr>
          <p:cNvSpPr txBox="1"/>
          <p:nvPr/>
        </p:nvSpPr>
        <p:spPr>
          <a:xfrm>
            <a:off x="1640490" y="5134423"/>
            <a:ext cx="5161550" cy="107717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cs typeface="Arial"/>
                <a:sym typeface="Courier New"/>
              </a:rPr>
              <a:t>Performance sul </a:t>
            </a:r>
            <a:r>
              <a:rPr lang="it-IT" sz="1600" b="1" dirty="0" err="1">
                <a:solidFill>
                  <a:schemeClr val="dk1"/>
                </a:solidFill>
                <a:cs typeface="Arial"/>
                <a:sym typeface="Courier New"/>
              </a:rPr>
              <a:t>validation</a:t>
            </a:r>
            <a:r>
              <a:rPr lang="it-IT" sz="1600" b="1" dirty="0">
                <a:solidFill>
                  <a:schemeClr val="dk1"/>
                </a:solidFill>
                <a:cs typeface="Arial"/>
                <a:sym typeface="Courier New"/>
              </a:rPr>
              <a:t> set degradato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Loss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3.92</a:t>
            </a:r>
            <a:endParaRPr sz="1600" dirty="0">
              <a:solidFill>
                <a:schemeClr val="dk1"/>
              </a:solidFill>
              <a:cs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: 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23%</a:t>
            </a:r>
            <a:endParaRPr sz="1600" dirty="0">
              <a:solidFill>
                <a:schemeClr val="dk1"/>
              </a:solidFill>
              <a:cs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Top-5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45%</a:t>
            </a:r>
            <a:endParaRPr sz="1600" dirty="0">
              <a:solidFill>
                <a:schemeClr val="dk1"/>
              </a:solidFill>
              <a:cs typeface="Arial"/>
              <a:sym typeface="Arial"/>
            </a:endParaRPr>
          </a:p>
        </p:txBody>
      </p:sp>
      <p:sp>
        <p:nvSpPr>
          <p:cNvPr id="3" name="Google Shape;272;p16">
            <a:extLst>
              <a:ext uri="{FF2B5EF4-FFF2-40B4-BE49-F238E27FC236}">
                <a16:creationId xmlns:a16="http://schemas.microsoft.com/office/drawing/2014/main" id="{43805D95-6CC3-6EFF-4C5D-DA8AE0455B6B}"/>
              </a:ext>
            </a:extLst>
          </p:cNvPr>
          <p:cNvSpPr txBox="1"/>
          <p:nvPr/>
        </p:nvSpPr>
        <p:spPr>
          <a:xfrm>
            <a:off x="1648707" y="3135622"/>
            <a:ext cx="3837453" cy="107717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it-IT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Arial"/>
                <a:cs typeface="Arial"/>
              </a:defRPr>
            </a:lvl1pPr>
          </a:lstStyle>
          <a:p>
            <a:r>
              <a:rPr lang="it-IT" b="1" dirty="0">
                <a:latin typeface="+mn-lt"/>
                <a:sym typeface="Courier New"/>
              </a:rPr>
              <a:t>Performance sul </a:t>
            </a:r>
            <a:r>
              <a:rPr lang="it-IT" b="1" dirty="0" err="1">
                <a:latin typeface="+mn-lt"/>
                <a:sym typeface="Courier New"/>
              </a:rPr>
              <a:t>validation</a:t>
            </a:r>
            <a:r>
              <a:rPr lang="it-IT" b="1" dirty="0">
                <a:latin typeface="+mn-lt"/>
                <a:sym typeface="Courier New"/>
              </a:rPr>
              <a:t> set normale</a:t>
            </a:r>
          </a:p>
          <a:p>
            <a:r>
              <a:rPr lang="it-IT" dirty="0">
                <a:latin typeface="+mn-lt"/>
                <a:sym typeface="Courier New"/>
              </a:rPr>
              <a:t>Test Loss</a:t>
            </a:r>
            <a:r>
              <a:rPr lang="it-IT" dirty="0">
                <a:latin typeface="+mn-lt"/>
                <a:sym typeface="Arial"/>
              </a:rPr>
              <a:t> : ~</a:t>
            </a:r>
            <a:r>
              <a:rPr lang="it-IT" dirty="0">
                <a:latin typeface="+mn-lt"/>
                <a:sym typeface="Courier New"/>
              </a:rPr>
              <a:t>3.00</a:t>
            </a:r>
            <a:endParaRPr dirty="0">
              <a:latin typeface="+mn-lt"/>
            </a:endParaRPr>
          </a:p>
          <a:p>
            <a:r>
              <a:rPr lang="it-IT" dirty="0">
                <a:latin typeface="+mn-lt"/>
                <a:sym typeface="Courier New"/>
              </a:rPr>
              <a:t>Test </a:t>
            </a:r>
            <a:r>
              <a:rPr lang="it-IT" dirty="0" err="1">
                <a:latin typeface="+mn-lt"/>
                <a:sym typeface="Courier New"/>
              </a:rPr>
              <a:t>Accuracy</a:t>
            </a:r>
            <a:r>
              <a:rPr lang="it-IT" dirty="0">
                <a:latin typeface="+mn-lt"/>
                <a:sym typeface="Courier New"/>
              </a:rPr>
              <a:t>: </a:t>
            </a:r>
            <a:r>
              <a:rPr lang="it-IT" dirty="0">
                <a:latin typeface="+mn-lt"/>
                <a:sym typeface="Arial"/>
              </a:rPr>
              <a:t>~</a:t>
            </a:r>
            <a:r>
              <a:rPr lang="it-IT" dirty="0">
                <a:latin typeface="+mn-lt"/>
                <a:sym typeface="Courier New"/>
              </a:rPr>
              <a:t>33% </a:t>
            </a:r>
            <a:endParaRPr dirty="0">
              <a:latin typeface="+mn-lt"/>
            </a:endParaRPr>
          </a:p>
          <a:p>
            <a:r>
              <a:rPr lang="it-IT" dirty="0">
                <a:latin typeface="+mn-lt"/>
                <a:sym typeface="Courier New"/>
              </a:rPr>
              <a:t>Top-5 </a:t>
            </a:r>
            <a:r>
              <a:rPr lang="it-IT" dirty="0" err="1">
                <a:latin typeface="+mn-lt"/>
                <a:sym typeface="Courier New"/>
              </a:rPr>
              <a:t>Accuracy</a:t>
            </a:r>
            <a:r>
              <a:rPr lang="it-IT" dirty="0">
                <a:latin typeface="+mn-lt"/>
                <a:sym typeface="Arial"/>
              </a:rPr>
              <a:t> : ~</a:t>
            </a:r>
            <a:r>
              <a:rPr lang="it-IT" dirty="0">
                <a:latin typeface="+mn-lt"/>
                <a:sym typeface="Courier New"/>
              </a:rPr>
              <a:t>60%</a:t>
            </a:r>
            <a:endParaRPr dirty="0">
              <a:latin typeface="+mn-lt"/>
              <a:sym typeface="Arial"/>
            </a:endParaRPr>
          </a:p>
        </p:txBody>
      </p:sp>
      <p:sp>
        <p:nvSpPr>
          <p:cNvPr id="4" name="Google Shape;273;p16">
            <a:extLst>
              <a:ext uri="{FF2B5EF4-FFF2-40B4-BE49-F238E27FC236}">
                <a16:creationId xmlns:a16="http://schemas.microsoft.com/office/drawing/2014/main" id="{EDEE415F-B3B0-8C32-BBBF-225A386130FA}"/>
              </a:ext>
            </a:extLst>
          </p:cNvPr>
          <p:cNvSpPr/>
          <p:nvPr/>
        </p:nvSpPr>
        <p:spPr>
          <a:xfrm>
            <a:off x="3214042" y="4289582"/>
            <a:ext cx="542211" cy="738664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p16">
            <a:extLst>
              <a:ext uri="{FF2B5EF4-FFF2-40B4-BE49-F238E27FC236}">
                <a16:creationId xmlns:a16="http://schemas.microsoft.com/office/drawing/2014/main" id="{EEB6AE2E-264B-70D2-9B40-9C9D60BB9904}"/>
              </a:ext>
            </a:extLst>
          </p:cNvPr>
          <p:cNvSpPr txBox="1"/>
          <p:nvPr/>
        </p:nvSpPr>
        <p:spPr>
          <a:xfrm>
            <a:off x="7525660" y="4455338"/>
            <a:ext cx="2542071" cy="3385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Perdita delle prestazioni</a:t>
            </a:r>
            <a:endParaRPr sz="1600" b="1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6" name="Google Shape;275;p16">
            <a:extLst>
              <a:ext uri="{FF2B5EF4-FFF2-40B4-BE49-F238E27FC236}">
                <a16:creationId xmlns:a16="http://schemas.microsoft.com/office/drawing/2014/main" id="{C4B1A718-CE50-B238-D8BA-AEF13F8152DB}"/>
              </a:ext>
            </a:extLst>
          </p:cNvPr>
          <p:cNvCxnSpPr/>
          <p:nvPr/>
        </p:nvCxnSpPr>
        <p:spPr>
          <a:xfrm>
            <a:off x="4742160" y="4658914"/>
            <a:ext cx="26416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7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7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7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7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dirty="0"/>
          </a:p>
        </p:txBody>
      </p:sp>
      <p:sp>
        <p:nvSpPr>
          <p:cNvPr id="285" name="Google Shape;285;p17"/>
          <p:cNvSpPr txBox="1"/>
          <p:nvPr/>
        </p:nvSpPr>
        <p:spPr>
          <a:xfrm>
            <a:off x="1648707" y="1229297"/>
            <a:ext cx="772389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Analisi del contenuto del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Arial"/>
              </a:rPr>
              <a:t>validation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set</a:t>
            </a:r>
          </a:p>
          <a:p>
            <a:pPr marL="742950" lvl="1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90 immagini campionate</a:t>
            </a:r>
            <a:endParaRPr sz="1600" dirty="0">
              <a:solidFill>
                <a:schemeClr val="dk1"/>
              </a:solidFill>
              <a:cs typeface="Arial"/>
            </a:endParaRPr>
          </a:p>
        </p:txBody>
      </p:sp>
      <p:pic>
        <p:nvPicPr>
          <p:cNvPr id="287" name="Google Shape;28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396" y="1869185"/>
            <a:ext cx="7301204" cy="462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A3BC-3CC2-CA3B-E350-111E9BC3F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2705262-CF1E-B634-3B3D-9FDA884CA8F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D5E9766-1840-5E4A-2E62-661D7234BDE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3144E1B-CB39-3D84-7E6A-4C70DD47E48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8A1349-8B4D-3A3D-9012-23FFE21C9EF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11F1B5-4CC3-867F-7457-733BDB4A4E52}"/>
              </a:ext>
            </a:extLst>
          </p:cNvPr>
          <p:cNvSpPr txBox="1"/>
          <p:nvPr/>
        </p:nvSpPr>
        <p:spPr>
          <a:xfrm>
            <a:off x="1648707" y="259963"/>
            <a:ext cx="729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Esplorazione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1C567-08BB-A64C-1B2F-FCD3AF11BF8A}"/>
              </a:ext>
            </a:extLst>
          </p:cNvPr>
          <p:cNvSpPr txBox="1"/>
          <p:nvPr/>
        </p:nvSpPr>
        <p:spPr>
          <a:xfrm>
            <a:off x="1801107" y="1093842"/>
            <a:ext cx="554384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Categorie con principalmente </a:t>
            </a:r>
            <a:r>
              <a:rPr lang="it-IT" sz="1600" b="1" dirty="0"/>
              <a:t>immagini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Relativo </a:t>
            </a:r>
            <a:r>
              <a:rPr lang="it-IT" sz="1600" dirty="0" err="1"/>
              <a:t>validation</a:t>
            </a:r>
            <a:r>
              <a:rPr lang="it-IT" sz="1600" dirty="0"/>
              <a:t> set </a:t>
            </a:r>
            <a:r>
              <a:rPr lang="it-IT" sz="1600" b="1" dirty="0"/>
              <a:t>piccolo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 sbilanciato -------------------------------&gt;</a:t>
            </a:r>
            <a:endParaRPr lang="it-IT" sz="1600" b="1" dirty="0"/>
          </a:p>
          <a:p>
            <a:endParaRPr lang="it-IT" sz="1600" dirty="0"/>
          </a:p>
          <a:p>
            <a:r>
              <a:rPr lang="it-IT" sz="1600" dirty="0"/>
              <a:t>Training set: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1049E4-C57A-AFC0-F9A7-03F0FB1D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08" y="2517501"/>
            <a:ext cx="6008937" cy="19991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9F0589-F78F-B01D-D50C-84D85B0C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08" y="4533441"/>
            <a:ext cx="6008914" cy="198404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8145F7C-333E-7127-BD43-2F23394A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231" y="3789072"/>
            <a:ext cx="3310547" cy="162539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41ABCA-A2FE-7AD4-3BBA-2395273513EE}"/>
              </a:ext>
            </a:extLst>
          </p:cNvPr>
          <p:cNvSpPr txBox="1"/>
          <p:nvPr/>
        </p:nvSpPr>
        <p:spPr>
          <a:xfrm>
            <a:off x="7891241" y="3362729"/>
            <a:ext cx="1486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Validation</a:t>
            </a:r>
            <a:r>
              <a:rPr lang="it-IT" sz="1600" dirty="0"/>
              <a:t> set: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63A49F-C085-D756-1F0F-DCEDC7E3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228" y="1029404"/>
            <a:ext cx="4497435" cy="178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59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8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8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297" name="Google Shape;297;p18"/>
          <p:cNvSpPr txBox="1"/>
          <p:nvPr/>
        </p:nvSpPr>
        <p:spPr>
          <a:xfrm>
            <a:off x="1648707" y="1229297"/>
            <a:ext cx="7723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Rumore Gaussiano: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Caratterizzato da una distribuzione casuale dei valori dei pixel, con un'ampia gamma di intensità e colori.</a:t>
            </a:r>
            <a:endParaRPr sz="16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8707" y="2173925"/>
            <a:ext cx="5632070" cy="311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9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9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9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9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1648707" y="1229297"/>
            <a:ext cx="8894885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Gaussian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it-IT" sz="1600" b="1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Noise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Verifica che l'immagine degradata corrisponda al tipo di degradazione prevista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Applicazione del </a:t>
            </a:r>
            <a:r>
              <a:rPr lang="it-IT" sz="1600" dirty="0" err="1"/>
              <a:t>Gaussian</a:t>
            </a:r>
            <a:r>
              <a:rPr lang="it-IT" sz="1600" dirty="0"/>
              <a:t> </a:t>
            </a:r>
            <a:r>
              <a:rPr lang="it-IT" sz="1600" dirty="0" err="1"/>
              <a:t>Noise</a:t>
            </a:r>
            <a:r>
              <a:rPr lang="it-IT" sz="1600" dirty="0"/>
              <a:t> all’immagine originale</a:t>
            </a:r>
            <a:endParaRPr lang="it-IT"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0" name="Google Shape;3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189" y="2362029"/>
            <a:ext cx="2797512" cy="343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7489" y="2362030"/>
            <a:ext cx="2797512" cy="343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0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0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0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21" name="Google Shape;321;p20"/>
          <p:cNvSpPr txBox="1"/>
          <p:nvPr/>
        </p:nvSpPr>
        <p:spPr>
          <a:xfrm>
            <a:off x="1801107" y="1298254"/>
            <a:ext cx="7723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Compressione JPEG: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Tipo di artefatto visivo che si verifica a causa della compressione dell'immagine nel formato 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JPEG</a:t>
            </a:r>
            <a:endParaRPr sz="16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6203" y="2426069"/>
            <a:ext cx="8225051" cy="238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1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1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33" name="Google Shape;333;p21"/>
          <p:cNvSpPr txBox="1"/>
          <p:nvPr/>
        </p:nvSpPr>
        <p:spPr>
          <a:xfrm>
            <a:off x="1661407" y="1229297"/>
            <a:ext cx="938525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Compressione JPEG: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Verifica che l'immagine degradata corrisponda al tipo di degradazione prevista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Applicazione della compressione JPEG all’immagine originale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Trovando i parametri più adatti per raggiungere lo stesso livello di degradazione</a:t>
            </a:r>
          </a:p>
        </p:txBody>
      </p:sp>
      <p:pic>
        <p:nvPicPr>
          <p:cNvPr id="334" name="Google Shape;33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708" y="2456885"/>
            <a:ext cx="4363737" cy="267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060" y="2515385"/>
            <a:ext cx="4094170" cy="255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2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2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2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2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45" name="Google Shape;345;p22"/>
          <p:cNvSpPr txBox="1"/>
          <p:nvPr/>
        </p:nvSpPr>
        <p:spPr>
          <a:xfrm>
            <a:off x="1648707" y="1229297"/>
            <a:ext cx="79524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Blur: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Il </a:t>
            </a:r>
            <a:r>
              <a:rPr lang="it-IT" sz="16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blur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è una perdita di nitidezza e dettagli in un'immagine, spesso causata da diversi fattori, come compressione, errori di acquisizione o elaborazione dell'immagine.</a:t>
            </a:r>
            <a:endParaRPr sz="16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9800" y="2332526"/>
            <a:ext cx="6876399" cy="259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3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3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3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3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57" name="Google Shape;357;p23"/>
          <p:cNvSpPr txBox="1"/>
          <p:nvPr/>
        </p:nvSpPr>
        <p:spPr>
          <a:xfrm>
            <a:off x="1623377" y="1185440"/>
            <a:ext cx="772389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Blur: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Verifica che l'immagine degradata corrisponda al tipo di degradazione prevista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/>
              <a:t>Applicazione </a:t>
            </a:r>
            <a:r>
              <a:rPr lang="it-IT" sz="1600" dirty="0" err="1"/>
              <a:t>blur</a:t>
            </a:r>
            <a:r>
              <a:rPr lang="it-IT" sz="1600" dirty="0"/>
              <a:t> all’immagine originale</a:t>
            </a:r>
          </a:p>
        </p:txBody>
      </p:sp>
      <p:pic>
        <p:nvPicPr>
          <p:cNvPr id="358" name="Google Shape;35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2879" y="2458071"/>
            <a:ext cx="4060483" cy="320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4910" y="2458071"/>
            <a:ext cx="4060484" cy="325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4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4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4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4"/>
          <p:cNvSpPr txBox="1"/>
          <p:nvPr/>
        </p:nvSpPr>
        <p:spPr>
          <a:xfrm>
            <a:off x="1623377" y="416661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Esplorazione delle immagini del </a:t>
            </a:r>
            <a:r>
              <a:rPr lang="it-IT" sz="3200" b="1" dirty="0" err="1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degraded</a:t>
            </a: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-set</a:t>
            </a:r>
            <a:endParaRPr lang="it-IT" sz="3200" dirty="0"/>
          </a:p>
        </p:txBody>
      </p:sp>
      <p:sp>
        <p:nvSpPr>
          <p:cNvPr id="369" name="Google Shape;369;p24"/>
          <p:cNvSpPr txBox="1"/>
          <p:nvPr/>
        </p:nvSpPr>
        <p:spPr>
          <a:xfrm>
            <a:off x="1623377" y="1185440"/>
            <a:ext cx="7723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Combinazioni: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Nel dataset sono presenti diversi tipi di 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combinazioni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di degradazione come la </a:t>
            </a:r>
            <a:r>
              <a:rPr lang="it-IT" sz="16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gaussian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+ </a:t>
            </a:r>
            <a:r>
              <a:rPr lang="it-IT" sz="1600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blur</a:t>
            </a:r>
            <a:endParaRPr dirty="0"/>
          </a:p>
        </p:txBody>
      </p:sp>
      <p:pic>
        <p:nvPicPr>
          <p:cNvPr id="370" name="Google Shape;37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185" y="2850561"/>
            <a:ext cx="5944430" cy="1991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1983" y="2850561"/>
            <a:ext cx="3650172" cy="1991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5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5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5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5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Trovare i migliori parametri</a:t>
            </a:r>
            <a:endParaRPr dirty="0"/>
          </a:p>
        </p:txBody>
      </p:sp>
      <p:sp>
        <p:nvSpPr>
          <p:cNvPr id="381" name="Google Shape;381;p25"/>
          <p:cNvSpPr txBox="1"/>
          <p:nvPr/>
        </p:nvSpPr>
        <p:spPr>
          <a:xfrm>
            <a:off x="1648707" y="1210015"/>
            <a:ext cx="863596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Obbiettivo: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b="0" i="0" dirty="0">
                <a:effectLst/>
              </a:rPr>
              <a:t>Analizzare le immagini degradate e rappresentarle mediante una distribuzione di probabilità, considerando le variazioni nei parametri di degradazione anche all'interno della stessa categoria.</a:t>
            </a:r>
            <a:endParaRPr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1648707" y="2822719"/>
            <a:ext cx="7723893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Procedimento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Cercare un metodo per riconoscere il grado di degradazione e così derivarlo 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automaticamente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Oppure 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manualmente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cs typeface="Arial"/>
                <a:sym typeface="Arial"/>
              </a:rPr>
              <a:t>Procedimento automatico provato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: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b="1" dirty="0">
                <a:solidFill>
                  <a:schemeClr val="dk1"/>
                </a:solidFill>
                <a:cs typeface="Arial"/>
                <a:sym typeface="Arial"/>
              </a:rPr>
              <a:t>BRISQUE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: Image Quality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Arial"/>
              </a:rPr>
              <a:t>Assessment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, è un algoritmo che prende un'immagine come input e restituisce uno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Arial"/>
              </a:rPr>
              <a:t>quality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score dell’immagine, quindi senza bisogno di un immagine di riferimento.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742950" lvl="1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Scegliere il parametro di degradazione in base  al valore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Arial"/>
              </a:rPr>
              <a:t>Brisque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7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7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7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7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Trovare i migliori parametri</a:t>
            </a:r>
            <a:endParaRPr dirty="0"/>
          </a:p>
        </p:txBody>
      </p:sp>
      <p:sp>
        <p:nvSpPr>
          <p:cNvPr id="407" name="Google Shape;407;p27"/>
          <p:cNvSpPr txBox="1"/>
          <p:nvPr/>
        </p:nvSpPr>
        <p:spPr>
          <a:xfrm>
            <a:off x="1611165" y="1026724"/>
            <a:ext cx="77238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Risultati</a:t>
            </a: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</a:t>
            </a: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Noise</a:t>
            </a: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approccio automatico con BRISQUE: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27"/>
          <p:cNvPicPr preferRelativeResize="0"/>
          <p:nvPr/>
        </p:nvPicPr>
        <p:blipFill rotWithShape="1">
          <a:blip r:embed="rId3">
            <a:alphaModFix/>
          </a:blip>
          <a:srcRect r="361"/>
          <a:stretch/>
        </p:blipFill>
        <p:spPr>
          <a:xfrm>
            <a:off x="1648707" y="4223250"/>
            <a:ext cx="6686729" cy="229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6662" y="2056993"/>
            <a:ext cx="8907118" cy="2029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8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8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8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8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Trovare i migliori parametri</a:t>
            </a:r>
            <a:endParaRPr dirty="0"/>
          </a:p>
        </p:txBody>
      </p:sp>
      <p:sp>
        <p:nvSpPr>
          <p:cNvPr id="420" name="Google Shape;420;p28"/>
          <p:cNvSpPr txBox="1"/>
          <p:nvPr/>
        </p:nvSpPr>
        <p:spPr>
          <a:xfrm>
            <a:off x="1611165" y="1243144"/>
            <a:ext cx="77238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Risultati</a:t>
            </a: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JPEG compression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1253" y="2327943"/>
            <a:ext cx="8150737" cy="175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8117" y="4766494"/>
            <a:ext cx="5311987" cy="16047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373D1A-1C77-B378-7387-DFA3573A8374}"/>
              </a:ext>
            </a:extLst>
          </p:cNvPr>
          <p:cNvSpPr txBox="1"/>
          <p:nvPr/>
        </p:nvSpPr>
        <p:spPr>
          <a:xfrm>
            <a:off x="1792923" y="2860670"/>
            <a:ext cx="16702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Approccio automatico:</a:t>
            </a:r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Approccio manuale: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7B22-E7A2-91F3-3B8D-E93811C6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D1CA5B2-B585-92D7-7666-F6B01AE466F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AABB105-C229-7BE4-0985-AB5F6669C3A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697AE3A-8A76-3F31-E6F1-6A2F2B532E3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302505-FE2F-8F53-8347-7FA784D9336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0E37EE-75A9-BDAD-6247-505CFAE235A6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Feature </a:t>
            </a:r>
            <a:r>
              <a:rPr lang="it-IT" sz="4400" b="1" dirty="0" err="1">
                <a:solidFill>
                  <a:srgbClr val="246BE1"/>
                </a:solidFill>
              </a:rPr>
              <a:t>Extraction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CE267D-72A8-5AC8-110C-17C5BAE734EC}"/>
              </a:ext>
            </a:extLst>
          </p:cNvPr>
          <p:cNvSpPr txBox="1"/>
          <p:nvPr/>
        </p:nvSpPr>
        <p:spPr>
          <a:xfrm>
            <a:off x="1993328" y="1633879"/>
            <a:ext cx="5543846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Features </a:t>
            </a:r>
            <a:r>
              <a:rPr lang="it-IT" sz="1600" b="1" dirty="0" err="1"/>
              <a:t>extraction</a:t>
            </a:r>
            <a:r>
              <a:rPr lang="it-IT" sz="1600" b="1" dirty="0"/>
              <a:t> </a:t>
            </a:r>
            <a:r>
              <a:rPr lang="it-IT" sz="1600" dirty="0"/>
              <a:t>con il modello </a:t>
            </a:r>
            <a:r>
              <a:rPr lang="it-IT" sz="1600" dirty="0" err="1"/>
              <a:t>pre</a:t>
            </a:r>
            <a:r>
              <a:rPr lang="it-IT" sz="1600" dirty="0"/>
              <a:t>-trainato di MobileNetV2 sul dataset </a:t>
            </a:r>
            <a:r>
              <a:rPr lang="it-IT" sz="1600" dirty="0" err="1"/>
              <a:t>Imagenet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Metodi: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15% </a:t>
            </a:r>
            <a:r>
              <a:rPr lang="it-IT" sz="1600" dirty="0"/>
              <a:t>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27% </a:t>
            </a:r>
            <a:r>
              <a:rPr lang="it-IT" sz="1600" dirty="0"/>
              <a:t>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Con ottimizzazione parametri: 28% di </a:t>
            </a:r>
            <a:r>
              <a:rPr lang="it-IT" sz="1600" dirty="0" err="1"/>
              <a:t>Accuracy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Tentativo di utilizzare il penultimo </a:t>
            </a:r>
            <a:r>
              <a:rPr lang="it-IT" sz="1600" dirty="0" err="1"/>
              <a:t>layer</a:t>
            </a:r>
            <a:r>
              <a:rPr lang="it-IT" sz="1600" dirty="0"/>
              <a:t> al posti dell’ultimo per feature </a:t>
            </a:r>
            <a:r>
              <a:rPr lang="it-IT" sz="1600" dirty="0" err="1"/>
              <a:t>extraction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~10GB di array di features vs ~80MB</a:t>
            </a:r>
          </a:p>
        </p:txBody>
      </p:sp>
      <p:pic>
        <p:nvPicPr>
          <p:cNvPr id="102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E6A5B935-D4C1-1217-BB18-B8F841B47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00" y="1633879"/>
            <a:ext cx="3064912" cy="12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67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9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9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9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9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Trovare i migliori parametri</a:t>
            </a:r>
            <a:endParaRPr dirty="0"/>
          </a:p>
        </p:txBody>
      </p:sp>
      <p:sp>
        <p:nvSpPr>
          <p:cNvPr id="434" name="Google Shape;434;p29"/>
          <p:cNvSpPr txBox="1"/>
          <p:nvPr/>
        </p:nvSpPr>
        <p:spPr>
          <a:xfrm>
            <a:off x="1611165" y="1243144"/>
            <a:ext cx="772389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Risultati</a:t>
            </a: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8422" y="4542403"/>
            <a:ext cx="8470005" cy="192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9794" y="2115349"/>
            <a:ext cx="7747019" cy="2077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0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0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0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0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Degradazione del Train Set Aumentato</a:t>
            </a:r>
            <a:endParaRPr sz="3200" b="1" dirty="0">
              <a:solidFill>
                <a:srgbClr val="246BE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0"/>
          <p:cNvSpPr txBox="1"/>
          <p:nvPr/>
        </p:nvSpPr>
        <p:spPr>
          <a:xfrm>
            <a:off x="1801107" y="1325358"/>
            <a:ext cx="77238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Procedimento manuale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Arial"/>
              <a:buChar char="•"/>
            </a:pPr>
            <a:r>
              <a:rPr lang="it-IT" sz="1600" b="0" i="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In questa sezione viene mostrato il metodo di degradazione applicato al </a:t>
            </a:r>
            <a:r>
              <a:rPr lang="it-IT" sz="1600" b="0" i="0" dirty="0" err="1">
                <a:solidFill>
                  <a:srgbClr val="111111"/>
                </a:solidFill>
                <a:ea typeface="Roboto"/>
                <a:cs typeface="Roboto"/>
                <a:sym typeface="Roboto"/>
              </a:rPr>
              <a:t>train</a:t>
            </a:r>
            <a:r>
              <a:rPr lang="it-IT" sz="1600" b="0" i="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 set aumentato.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Arial"/>
              <a:buChar char="•"/>
            </a:pPr>
            <a:endParaRPr sz="1600" b="0" i="0" dirty="0">
              <a:solidFill>
                <a:srgbClr val="111111"/>
              </a:solidFill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Proporzioni stimate tra le degradazioni (su un subset):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~17%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blur</a:t>
            </a:r>
            <a:endParaRPr sz="1600" b="0" i="0" u="none" strike="noStrike" cap="none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~46%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gaussian</a:t>
            </a: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noise</a:t>
            </a:r>
            <a:endParaRPr sz="1600" b="0" i="0" u="none" strike="noStrike" cap="none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~20% jpeg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compression</a:t>
            </a:r>
            <a:endParaRPr sz="1600" b="0" i="0" u="none" strike="noStrike" cap="none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~17%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gaussian</a:t>
            </a: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noise</a:t>
            </a:r>
            <a:r>
              <a:rPr lang="it-IT" sz="1600" b="0" i="0" u="none" strike="noStrike" cap="none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 +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ea typeface="Roboto"/>
                <a:cs typeface="Roboto"/>
                <a:sym typeface="Roboto"/>
              </a:rPr>
              <a:t>blur</a:t>
            </a:r>
            <a:endParaRPr sz="1600" b="0" i="0" u="none" strike="noStrike" cap="none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1"/>
          <p:cNvSpPr txBox="1"/>
          <p:nvPr/>
        </p:nvSpPr>
        <p:spPr>
          <a:xfrm>
            <a:off x="1801106" y="3831446"/>
            <a:ext cx="6251211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Primo procedimento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sym typeface="Roboto"/>
              </a:rPr>
              <a:t>Degradazioni casuali applicate ad ogni epoca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111111"/>
                </a:solidFill>
                <a:ea typeface="Roboto"/>
                <a:sym typeface="Roboto"/>
              </a:rPr>
              <a:t>Utilizzo di </a:t>
            </a:r>
            <a:r>
              <a:rPr lang="it-IT" sz="1600" b="1" dirty="0" err="1">
                <a:solidFill>
                  <a:srgbClr val="111111"/>
                </a:solidFill>
                <a:ea typeface="Roboto"/>
                <a:sym typeface="Roboto"/>
              </a:rPr>
              <a:t>ram</a:t>
            </a:r>
            <a:r>
              <a:rPr lang="it-IT" sz="1600" b="1" dirty="0">
                <a:solidFill>
                  <a:srgbClr val="111111"/>
                </a:solidFill>
                <a:ea typeface="Roboto"/>
                <a:sym typeface="Roboto"/>
              </a:rPr>
              <a:t> troppo alto </a:t>
            </a:r>
            <a:r>
              <a:rPr lang="it-IT" sz="1600" dirty="0">
                <a:solidFill>
                  <a:srgbClr val="111111"/>
                </a:solidFill>
                <a:ea typeface="Roboto"/>
                <a:sym typeface="Roboto"/>
              </a:rPr>
              <a:t>--------------------------&gt;</a:t>
            </a:r>
          </a:p>
          <a:p>
            <a:pPr lvl="1"/>
            <a:endParaRPr lang="it-IT" sz="1600" dirty="0">
              <a:solidFill>
                <a:srgbClr val="111111"/>
              </a:solidFill>
              <a:ea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rgbClr val="111111"/>
                </a:solidFill>
                <a:ea typeface="Roboto"/>
                <a:sym typeface="Arial"/>
              </a:rPr>
              <a:t>Secondo procedimento</a:t>
            </a: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:</a:t>
            </a:r>
            <a:endParaRPr lang="it-IT" sz="1600" dirty="0">
              <a:solidFill>
                <a:srgbClr val="111111"/>
              </a:solidFill>
              <a:ea typeface="Roboto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Applicazione degradazioni in </a:t>
            </a:r>
            <a:r>
              <a:rPr lang="it-IT" sz="1600" b="1" dirty="0">
                <a:solidFill>
                  <a:srgbClr val="111111"/>
                </a:solidFill>
                <a:ea typeface="Roboto"/>
                <a:sym typeface="Arial"/>
              </a:rPr>
              <a:t>proporzione rispetto alle stime</a:t>
            </a: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, sull’intero </a:t>
            </a:r>
            <a:r>
              <a:rPr lang="it-IT" sz="1600" dirty="0" err="1">
                <a:solidFill>
                  <a:srgbClr val="111111"/>
                </a:solidFill>
                <a:ea typeface="Roboto"/>
                <a:sym typeface="Arial"/>
              </a:rPr>
              <a:t>train</a:t>
            </a: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 set aumentato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b="1" dirty="0">
                <a:solidFill>
                  <a:srgbClr val="111111"/>
                </a:solidFill>
                <a:ea typeface="Roboto"/>
                <a:sym typeface="Arial"/>
              </a:rPr>
              <a:t>Unione</a:t>
            </a: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 del </a:t>
            </a:r>
            <a:r>
              <a:rPr lang="it-IT" sz="1600" dirty="0" err="1">
                <a:solidFill>
                  <a:srgbClr val="111111"/>
                </a:solidFill>
                <a:ea typeface="Roboto"/>
                <a:sym typeface="Arial"/>
              </a:rPr>
              <a:t>train</a:t>
            </a: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 set degradato con quello pulito</a:t>
            </a:r>
          </a:p>
          <a:p>
            <a:pPr marL="742950" lvl="1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50% immagini pulite</a:t>
            </a:r>
          </a:p>
          <a:p>
            <a:pPr marL="742950" lvl="1" indent="-285750"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rgbClr val="111111"/>
                </a:solidFill>
                <a:ea typeface="Roboto"/>
                <a:sym typeface="Arial"/>
              </a:rPr>
              <a:t>50% immagini degradate</a:t>
            </a:r>
            <a:endParaRPr lang="it-IT" sz="1600" dirty="0">
              <a:solidFill>
                <a:srgbClr val="111111"/>
              </a:solidFill>
              <a:ea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sz="1600" dirty="0">
              <a:solidFill>
                <a:srgbClr val="111111"/>
              </a:solidFill>
              <a:ea typeface="Roboto"/>
            </a:endParaRPr>
          </a:p>
        </p:txBody>
      </p:sp>
      <p:pic>
        <p:nvPicPr>
          <p:cNvPr id="2" name="Google Shape;461;p31" descr="Risultato immagine per colab ram overhead">
            <a:extLst>
              <a:ext uri="{FF2B5EF4-FFF2-40B4-BE49-F238E27FC236}">
                <a16:creationId xmlns:a16="http://schemas.microsoft.com/office/drawing/2014/main" id="{4726A923-C620-6662-0337-FF9541C52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5040" y="3687884"/>
            <a:ext cx="33718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2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2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2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2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Modello Addestrato sul Nuovo Dataset Mixato</a:t>
            </a:r>
            <a:endParaRPr dirty="0"/>
          </a:p>
        </p:txBody>
      </p:sp>
      <p:sp>
        <p:nvSpPr>
          <p:cNvPr id="2" name="Google Shape;270;p16">
            <a:extLst>
              <a:ext uri="{FF2B5EF4-FFF2-40B4-BE49-F238E27FC236}">
                <a16:creationId xmlns:a16="http://schemas.microsoft.com/office/drawing/2014/main" id="{A181BC61-5E86-B54E-83E5-E0024089C890}"/>
              </a:ext>
            </a:extLst>
          </p:cNvPr>
          <p:cNvSpPr txBox="1"/>
          <p:nvPr/>
        </p:nvSpPr>
        <p:spPr>
          <a:xfrm>
            <a:off x="1452765" y="964736"/>
            <a:ext cx="4854730" cy="501671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Modello allenato sul dataset aumentato pulito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su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validation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 set degradato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Loss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3.92</a:t>
            </a:r>
            <a:endParaRPr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: 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23%</a:t>
            </a:r>
            <a:endParaRPr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Top-5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45%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Modello allenato sul dataset aumentato pulito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su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validation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 set pulito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Loss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~3.00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: 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~33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%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Top-5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~60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%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cs typeface="Arial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A439FA-E3D4-3E29-3956-5A25DEE5D80F}"/>
              </a:ext>
            </a:extLst>
          </p:cNvPr>
          <p:cNvSpPr txBox="1"/>
          <p:nvPr/>
        </p:nvSpPr>
        <p:spPr>
          <a:xfrm>
            <a:off x="6791593" y="964736"/>
            <a:ext cx="464773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Modello allenato sul dataset aumentato mixato (pulito + degradato)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su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validation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 set degradato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Test Loss</a:t>
            </a:r>
            <a:r>
              <a:rPr lang="en-US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3.56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-9%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en-US" sz="1600" dirty="0"/>
              <a:t>)</a:t>
            </a:r>
            <a:endParaRPr lang="en-US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Test Accuracy: </a:t>
            </a:r>
            <a:r>
              <a:rPr lang="en-US" sz="1600" dirty="0">
                <a:solidFill>
                  <a:schemeClr val="dk1"/>
                </a:solidFill>
                <a:cs typeface="Arial"/>
                <a:sym typeface="Arial"/>
              </a:rPr>
              <a:t>~</a:t>
            </a: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24%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+4%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en-US" sz="1600" dirty="0"/>
              <a:t>)</a:t>
            </a:r>
            <a:endParaRPr lang="en-US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Top-5 Accuracy</a:t>
            </a:r>
            <a:r>
              <a:rPr lang="en-US" sz="1600" dirty="0">
                <a:solidFill>
                  <a:schemeClr val="dk1"/>
                </a:solidFill>
                <a:cs typeface="Arial"/>
                <a:sym typeface="Arial"/>
              </a:rPr>
              <a:t> : ~</a:t>
            </a:r>
            <a:r>
              <a:rPr lang="en-US" sz="1600" dirty="0">
                <a:solidFill>
                  <a:schemeClr val="dk1"/>
                </a:solidFill>
                <a:cs typeface="Arial"/>
                <a:sym typeface="Courier New"/>
              </a:rPr>
              <a:t>48% 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+7%</a:t>
            </a:r>
            <a:r>
              <a:rPr lang="it-IT" sz="1600" dirty="0">
                <a:solidFill>
                  <a:schemeClr val="accent6">
                    <a:lumMod val="75000"/>
                  </a:schemeClr>
                </a:solidFill>
              </a:rPr>
              <a:t>~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lvl="1"/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lvl="1"/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lvl="1"/>
            <a:endParaRPr lang="en-US" sz="1600" dirty="0">
              <a:solidFill>
                <a:schemeClr val="dk1"/>
              </a:solidFill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Modello allenato sul dataset aumentato mixato (pulito + degradato)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su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validation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 set pulito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Loss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~3.10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 </a:t>
            </a:r>
            <a:r>
              <a:rPr lang="it-IT" sz="1600" dirty="0"/>
              <a:t>(</a:t>
            </a:r>
            <a:r>
              <a:rPr lang="it-IT" sz="1600" dirty="0">
                <a:solidFill>
                  <a:srgbClr val="FF0000"/>
                </a:solidFill>
              </a:rPr>
              <a:t>+3%~</a:t>
            </a:r>
            <a:r>
              <a:rPr lang="it-IT" sz="1600" dirty="0"/>
              <a:t>)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Test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: 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~30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% </a:t>
            </a:r>
            <a:r>
              <a:rPr lang="it-IT" sz="1600" dirty="0"/>
              <a:t>(</a:t>
            </a:r>
            <a:r>
              <a:rPr lang="it-IT" sz="1600" dirty="0">
                <a:solidFill>
                  <a:srgbClr val="FF0000"/>
                </a:solidFill>
              </a:rPr>
              <a:t>-9%~</a:t>
            </a:r>
            <a:r>
              <a:rPr lang="it-IT" sz="1600" dirty="0"/>
              <a:t>)</a:t>
            </a:r>
            <a:endParaRPr lang="it-IT" sz="1600" dirty="0">
              <a:solidFill>
                <a:schemeClr val="dk1"/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Top-5 </a:t>
            </a:r>
            <a:r>
              <a:rPr lang="it-IT" sz="1600" dirty="0" err="1">
                <a:solidFill>
                  <a:schemeClr val="dk1"/>
                </a:solidFill>
                <a:cs typeface="Arial"/>
                <a:sym typeface="Courier New"/>
              </a:rPr>
              <a:t>Accuracy</a:t>
            </a:r>
            <a:r>
              <a:rPr lang="it-IT" sz="1600" dirty="0">
                <a:solidFill>
                  <a:schemeClr val="dk1"/>
                </a:solidFill>
                <a:cs typeface="Arial"/>
                <a:sym typeface="Arial"/>
              </a:rPr>
              <a:t> : ~57</a:t>
            </a:r>
            <a:r>
              <a:rPr lang="it-IT" sz="1600" dirty="0">
                <a:solidFill>
                  <a:schemeClr val="dk1"/>
                </a:solidFill>
                <a:cs typeface="Arial"/>
                <a:sym typeface="Courier New"/>
              </a:rPr>
              <a:t>% </a:t>
            </a:r>
            <a:r>
              <a:rPr lang="it-IT" sz="1600" dirty="0"/>
              <a:t>(</a:t>
            </a:r>
            <a:r>
              <a:rPr lang="it-IT" sz="1600" dirty="0">
                <a:solidFill>
                  <a:srgbClr val="FF0000"/>
                </a:solidFill>
              </a:rPr>
              <a:t>-5%~</a:t>
            </a:r>
            <a:r>
              <a:rPr lang="it-IT" sz="1600" dirty="0"/>
              <a:t>)</a:t>
            </a:r>
            <a:endParaRPr lang="it-IT" sz="1600" dirty="0">
              <a:solidFill>
                <a:schemeClr val="dk1"/>
              </a:solidFill>
              <a:cs typeface="Arial"/>
              <a:sym typeface="Courier New"/>
            </a:endParaRPr>
          </a:p>
          <a:p>
            <a:pPr lvl="1"/>
            <a:endParaRPr lang="it-IT" sz="1600" dirty="0">
              <a:solidFill>
                <a:schemeClr val="dk1"/>
              </a:solidFill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4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4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4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4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4"/>
          <p:cNvSpPr txBox="1"/>
          <p:nvPr/>
        </p:nvSpPr>
        <p:spPr>
          <a:xfrm>
            <a:off x="1648707" y="335976"/>
            <a:ext cx="95107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Test sui singoli tipi di degradazione</a:t>
            </a:r>
            <a:endParaRPr dirty="0"/>
          </a:p>
        </p:txBody>
      </p:sp>
      <p:sp>
        <p:nvSpPr>
          <p:cNvPr id="502" name="Google Shape;502;p34"/>
          <p:cNvSpPr txBox="1"/>
          <p:nvPr/>
        </p:nvSpPr>
        <p:spPr>
          <a:xfrm>
            <a:off x="1648707" y="1005621"/>
            <a:ext cx="801021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Predizioni su un sottoinsieme di immagini degradate</a:t>
            </a:r>
            <a:r>
              <a:rPr lang="it-IT" sz="160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 divise per tipo di degradazione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Roboto"/>
              <a:buChar char="-"/>
            </a:pPr>
            <a:r>
              <a:rPr lang="it-IT" sz="160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Blur (50)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Roboto"/>
              <a:buChar char="-"/>
            </a:pPr>
            <a:r>
              <a:rPr lang="it-IT" sz="160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Rumore gaussiano (50)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Roboto"/>
              <a:buChar char="-"/>
            </a:pPr>
            <a:r>
              <a:rPr lang="it-IT" sz="1600" dirty="0">
                <a:solidFill>
                  <a:srgbClr val="111111"/>
                </a:solidFill>
                <a:ea typeface="Roboto"/>
                <a:cs typeface="Roboto"/>
                <a:sym typeface="Roboto"/>
              </a:rPr>
              <a:t>JPEG compressione (50)</a:t>
            </a:r>
            <a:endParaRPr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4"/>
          <p:cNvSpPr txBox="1"/>
          <p:nvPr/>
        </p:nvSpPr>
        <p:spPr>
          <a:xfrm>
            <a:off x="1545282" y="2745586"/>
            <a:ext cx="9510704" cy="92333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Blur: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18.00% | F1-score: 0.18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52.00%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Gauss: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12.00% | F1-score: 0.14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26.00%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Jpeg: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4.00% | F1-score: 0.03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14.00%</a:t>
            </a:r>
            <a:endParaRPr sz="1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4"/>
          <p:cNvSpPr txBox="1"/>
          <p:nvPr/>
        </p:nvSpPr>
        <p:spPr>
          <a:xfrm>
            <a:off x="1554603" y="4528039"/>
            <a:ext cx="9492063" cy="92333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Blur: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14.00% | F1-score: 0.14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38.00%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Gauss: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2.00% | F1-score: 0.03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8.00%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1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for Jpeg: 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2.00% | F1-score: 0.02 | Top-5 </a:t>
            </a:r>
            <a:r>
              <a:rPr lang="it-IT" sz="18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Accuracy</a:t>
            </a:r>
            <a:r>
              <a:rPr lang="it-IT" sz="18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 10.00%</a:t>
            </a:r>
            <a:endParaRPr sz="1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4"/>
          <p:cNvSpPr txBox="1"/>
          <p:nvPr/>
        </p:nvSpPr>
        <p:spPr>
          <a:xfrm>
            <a:off x="1517650" y="2233299"/>
            <a:ext cx="78549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ea typeface="Arial"/>
                <a:cs typeface="Arial"/>
                <a:sym typeface="Arial"/>
              </a:rPr>
              <a:t>Modello addestrato con il </a:t>
            </a:r>
            <a:r>
              <a:rPr lang="it-IT" sz="1800" b="1" dirty="0" err="1">
                <a:ea typeface="Arial"/>
                <a:cs typeface="Arial"/>
                <a:sym typeface="Arial"/>
              </a:rPr>
              <a:t>train</a:t>
            </a:r>
            <a:r>
              <a:rPr lang="it-IT" sz="1800" b="1" dirty="0">
                <a:ea typeface="Arial"/>
                <a:cs typeface="Arial"/>
                <a:sym typeface="Arial"/>
              </a:rPr>
              <a:t> set mixato (pulito + degradato)</a:t>
            </a:r>
            <a:endParaRPr dirty="0"/>
          </a:p>
        </p:txBody>
      </p:sp>
      <p:sp>
        <p:nvSpPr>
          <p:cNvPr id="506" name="Google Shape;506;p34"/>
          <p:cNvSpPr txBox="1"/>
          <p:nvPr/>
        </p:nvSpPr>
        <p:spPr>
          <a:xfrm>
            <a:off x="1517650" y="4062299"/>
            <a:ext cx="78549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ea typeface="Arial"/>
                <a:cs typeface="Arial"/>
                <a:sym typeface="Arial"/>
              </a:rPr>
              <a:t>Modello addestrato con il </a:t>
            </a:r>
            <a:r>
              <a:rPr lang="it-IT" sz="1800" b="1" dirty="0" err="1">
                <a:ea typeface="Arial"/>
                <a:cs typeface="Arial"/>
                <a:sym typeface="Arial"/>
              </a:rPr>
              <a:t>train</a:t>
            </a:r>
            <a:r>
              <a:rPr lang="it-IT" sz="1800" b="1" dirty="0">
                <a:ea typeface="Arial"/>
                <a:cs typeface="Arial"/>
                <a:sym typeface="Arial"/>
              </a:rPr>
              <a:t> set aumentato pulito</a:t>
            </a: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5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5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5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5"/>
          <p:cNvSpPr txBox="1"/>
          <p:nvPr/>
        </p:nvSpPr>
        <p:spPr>
          <a:xfrm>
            <a:off x="1648707" y="335976"/>
            <a:ext cx="951070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Tentativo di miglioramento delle immagini degradate</a:t>
            </a:r>
            <a:endParaRPr dirty="0"/>
          </a:p>
        </p:txBody>
      </p:sp>
      <p:sp>
        <p:nvSpPr>
          <p:cNvPr id="516" name="Google Shape;516;p35"/>
          <p:cNvSpPr txBox="1"/>
          <p:nvPr/>
        </p:nvSpPr>
        <p:spPr>
          <a:xfrm>
            <a:off x="1611165" y="1692221"/>
            <a:ext cx="7723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Obbiettivo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Trovare un metodo automatico per 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identificare le degradazioni</a:t>
            </a:r>
            <a:endParaRPr sz="16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Trovare un metodo automatico per </a:t>
            </a: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correggere le degradazioni </a:t>
            </a:r>
            <a:endParaRPr b="1" dirty="0"/>
          </a:p>
        </p:txBody>
      </p:sp>
      <p:sp>
        <p:nvSpPr>
          <p:cNvPr id="517" name="Google Shape;517;p35"/>
          <p:cNvSpPr txBox="1"/>
          <p:nvPr/>
        </p:nvSpPr>
        <p:spPr>
          <a:xfrm>
            <a:off x="1648707" y="3193693"/>
            <a:ext cx="7723893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Identificazione degli errori</a:t>
            </a:r>
            <a:r>
              <a:rPr lang="it-IT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Metodo con varianza</a:t>
            </a:r>
            <a:r>
              <a:rPr lang="it-IT" sz="160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:</a:t>
            </a:r>
            <a:endParaRPr lang="it-IT" sz="1600" b="0" i="0" dirty="0">
              <a:solidFill>
                <a:schemeClr val="dk1"/>
              </a:solidFill>
              <a:ea typeface="Courier New"/>
              <a:cs typeface="Courier New"/>
              <a:sym typeface="Courier New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Varianza Originale: 4291.40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Varianza Degradata: 4419.12</a:t>
            </a:r>
            <a:endParaRPr lang="it-IT" sz="1600" dirty="0">
              <a:solidFill>
                <a:schemeClr val="dk1"/>
              </a:solidFill>
              <a:ea typeface="Arial"/>
              <a:cs typeface="Courier New"/>
              <a:sym typeface="Courier New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ea typeface="Arial"/>
              <a:cs typeface="Courier New"/>
              <a:sym typeface="Courier New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ea typeface="Arial"/>
              <a:cs typeface="Courier New"/>
              <a:sym typeface="Courier New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dk1"/>
                </a:solidFill>
                <a:ea typeface="Arial"/>
                <a:cs typeface="Courier New"/>
                <a:sym typeface="Courier New"/>
              </a:rPr>
              <a:t>Metodo con filtro Laplaciano</a:t>
            </a:r>
            <a:r>
              <a:rPr lang="it-IT" sz="1600" dirty="0">
                <a:solidFill>
                  <a:schemeClr val="dk1"/>
                </a:solidFill>
                <a:ea typeface="Arial"/>
                <a:cs typeface="Courier New"/>
                <a:sym typeface="Courier New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Varianza laplaciana originale: 431.66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Varianza laplaciana degradata: 37886.42</a:t>
            </a:r>
            <a:endParaRPr lang="it-IT"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894" y="3119525"/>
            <a:ext cx="4371772" cy="240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7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7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7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7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7"/>
          <p:cNvSpPr txBox="1"/>
          <p:nvPr/>
        </p:nvSpPr>
        <p:spPr>
          <a:xfrm>
            <a:off x="1648707" y="335976"/>
            <a:ext cx="951070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ea typeface="Arial"/>
                <a:cs typeface="Arial"/>
                <a:sym typeface="Arial"/>
              </a:rPr>
              <a:t>Tentativo di miglioramento delle immagini degradate: metodo del filtro laplaciano</a:t>
            </a:r>
            <a:endParaRPr lang="it-IT" sz="3200" dirty="0"/>
          </a:p>
        </p:txBody>
      </p:sp>
      <p:sp>
        <p:nvSpPr>
          <p:cNvPr id="542" name="Google Shape;542;p37"/>
          <p:cNvSpPr txBox="1"/>
          <p:nvPr/>
        </p:nvSpPr>
        <p:spPr>
          <a:xfrm>
            <a:off x="6988170" y="4960090"/>
            <a:ext cx="4632933" cy="52322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Laplacian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</a:t>
            </a: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Variance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Originale: 716.10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Laplacian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</a:t>
            </a: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Variance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Degradata: 642.11</a:t>
            </a:r>
            <a:endParaRPr sz="1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856" y="1919404"/>
            <a:ext cx="5350140" cy="202877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7"/>
          <p:cNvSpPr txBox="1"/>
          <p:nvPr/>
        </p:nvSpPr>
        <p:spPr>
          <a:xfrm>
            <a:off x="6988171" y="2593263"/>
            <a:ext cx="4632933" cy="52322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Laplacian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</a:t>
            </a: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Variance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Originale: 2144.82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Laplacian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</a:t>
            </a:r>
            <a:r>
              <a:rPr lang="it-IT" sz="1400" b="0" i="0" dirty="0" err="1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Variance</a:t>
            </a:r>
            <a:r>
              <a:rPr lang="it-IT" sz="1400" b="0" i="0" dirty="0">
                <a:solidFill>
                  <a:schemeClr val="dk1"/>
                </a:solidFill>
                <a:ea typeface="Courier New"/>
                <a:cs typeface="Courier New"/>
                <a:sym typeface="Courier New"/>
              </a:rPr>
              <a:t> Degradata: 13.15</a:t>
            </a:r>
            <a:endParaRPr sz="1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271" y="4425400"/>
            <a:ext cx="5711646" cy="1647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008D2481-0A82-AC68-21E9-0D7C1F68D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7293184A-577D-EF28-778A-8BC15A0A26B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639AA23E-179D-D960-E159-12AAA74D4F3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94FCDDDD-E1A7-1B9C-79E7-131CC121D01E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DB62682F-0E91-7028-8ED3-246C24CFD2AD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3DFD9B40-469B-A8FD-395A-81B3B9645FA7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Conclusioni e Possibili Ulteriori Sviluppi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5F31AD-9A99-D9E7-DB65-84D7BA48F9C1}"/>
              </a:ext>
            </a:extLst>
          </p:cNvPr>
          <p:cNvSpPr txBox="1"/>
          <p:nvPr/>
        </p:nvSpPr>
        <p:spPr>
          <a:xfrm>
            <a:off x="1753660" y="1055610"/>
            <a:ext cx="953267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Train set di partenza </a:t>
            </a:r>
            <a:r>
              <a:rPr lang="it-IT" sz="1600" dirty="0"/>
              <a:t>causa problemi enormi a tutti gli approcci programmativi utilizzati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non ben definite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mischiate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Classi molto simili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sporche che a volte superano il numero delle immagini pulite nella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Pulizia</a:t>
            </a:r>
            <a:r>
              <a:rPr lang="it-IT" sz="1600" dirty="0"/>
              <a:t> </a:t>
            </a:r>
            <a:r>
              <a:rPr lang="it-IT" sz="1600" b="1" dirty="0"/>
              <a:t>manuale</a:t>
            </a:r>
            <a:r>
              <a:rPr lang="it-IT" sz="1600" dirty="0"/>
              <a:t> del training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Aumento e bilanciamento del training set iniziale </a:t>
            </a:r>
            <a:r>
              <a:rPr lang="it-IT" sz="1600" b="1" dirty="0"/>
              <a:t>manualmente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Porterebbe a risultati certamente migliori ma sarebbe stata poco interessante per questo progetto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Prestazioni top-1 </a:t>
            </a:r>
            <a:r>
              <a:rPr lang="it-IT" sz="1600" dirty="0"/>
              <a:t>che difficilmente può diventare molto alta (</a:t>
            </a:r>
            <a:r>
              <a:rPr lang="it-IT" sz="1600" b="1" dirty="0"/>
              <a:t>~34%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Grande varietà di immagini in ciascuna classe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Alta similarità tra classi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Prestazioni top-5 </a:t>
            </a:r>
            <a:r>
              <a:rPr lang="it-IT" sz="1600" dirty="0"/>
              <a:t>raggiunte buone (</a:t>
            </a:r>
            <a:r>
              <a:rPr lang="it-IT" sz="1600" b="1" dirty="0"/>
              <a:t>~</a:t>
            </a:r>
            <a:r>
              <a:rPr lang="it-IT" sz="1600" b="1" noProof="0" dirty="0"/>
              <a:t>61%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Possibili ulteriori sviluppi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Più fine-tuning </a:t>
            </a:r>
            <a:r>
              <a:rPr lang="it-IT" sz="1600" dirty="0"/>
              <a:t>su modelli non freezati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Utilizzo dell’</a:t>
            </a:r>
            <a:r>
              <a:rPr lang="it-IT" sz="1600" b="1" dirty="0"/>
              <a:t>intero </a:t>
            </a:r>
            <a:r>
              <a:rPr lang="it-IT" sz="1600" b="1" dirty="0" err="1"/>
              <a:t>train</a:t>
            </a:r>
            <a:r>
              <a:rPr lang="it-IT" sz="1600" b="1" dirty="0"/>
              <a:t> set </a:t>
            </a:r>
            <a:r>
              <a:rPr lang="it-IT" sz="1600" b="1" dirty="0" err="1"/>
              <a:t>unlabelled</a:t>
            </a:r>
            <a:r>
              <a:rPr lang="it-IT" sz="1600" b="1" dirty="0"/>
              <a:t> </a:t>
            </a:r>
            <a:r>
              <a:rPr lang="it-IT" sz="1600" dirty="0"/>
              <a:t>(10% esplorato)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Esplorazione di ulteriori </a:t>
            </a:r>
            <a:r>
              <a:rPr lang="it-IT" sz="1600" b="1" dirty="0"/>
              <a:t>metodi di semi-</a:t>
            </a:r>
            <a:r>
              <a:rPr lang="it-IT" sz="1600" b="1" dirty="0" err="1"/>
              <a:t>supervised</a:t>
            </a:r>
            <a:r>
              <a:rPr lang="it-IT" sz="1600" b="1" dirty="0"/>
              <a:t>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Esplorazione di metodi per </a:t>
            </a:r>
            <a:r>
              <a:rPr lang="it-IT" sz="1600" b="1" dirty="0"/>
              <a:t>migliorare le immagini del </a:t>
            </a:r>
            <a:r>
              <a:rPr lang="it-IT" sz="1600" b="1" dirty="0" err="1"/>
              <a:t>validation</a:t>
            </a:r>
            <a:r>
              <a:rPr lang="it-IT" sz="1600" b="1" dirty="0"/>
              <a:t> set degradato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559532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800B-7DD7-90A1-929B-383247AE9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8D0A455E-FBF0-796C-39A8-7B6831237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1" t="44086"/>
          <a:stretch/>
        </p:blipFill>
        <p:spPr bwMode="auto">
          <a:xfrm rot="16200000" flipV="1">
            <a:off x="2666998" y="-2667002"/>
            <a:ext cx="6858001" cy="121920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72ABE3-1E6A-E70F-03AB-DE6C20A14F24}"/>
              </a:ext>
            </a:extLst>
          </p:cNvPr>
          <p:cNvSpPr txBox="1"/>
          <p:nvPr/>
        </p:nvSpPr>
        <p:spPr>
          <a:xfrm>
            <a:off x="726809" y="495677"/>
            <a:ext cx="895059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b="1" dirty="0">
                <a:solidFill>
                  <a:schemeClr val="bg1"/>
                </a:solidFill>
              </a:rPr>
              <a:t>Grazie per l’attenzione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5400" b="1" dirty="0" err="1">
                <a:solidFill>
                  <a:schemeClr val="bg1"/>
                </a:solidFill>
              </a:rPr>
              <a:t>Robust</a:t>
            </a:r>
            <a:r>
              <a:rPr lang="it-IT" sz="5400" b="1" dirty="0">
                <a:solidFill>
                  <a:schemeClr val="bg1"/>
                </a:solidFill>
              </a:rPr>
              <a:t> Food </a:t>
            </a:r>
            <a:r>
              <a:rPr lang="it-IT" sz="5400" b="1" dirty="0" err="1">
                <a:solidFill>
                  <a:schemeClr val="bg1"/>
                </a:solidFill>
              </a:rPr>
              <a:t>Classification</a:t>
            </a:r>
            <a:r>
              <a:rPr lang="it-IT" sz="5400" b="1" dirty="0">
                <a:solidFill>
                  <a:schemeClr val="bg1"/>
                </a:solidFill>
              </a:rPr>
              <a:t> Project</a:t>
            </a:r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Visual Information Processing and Management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Università degli Studi di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Lorenzo Monti 869960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8DEE80-9EBF-A8E8-83ED-37BD28F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915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9CCA8EE5-D0E0-E9C5-9435-6EF1E85E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25A71194-8382-65B4-90E6-27ED6284EFC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810207E3-7A66-556A-8FBC-A7C6C6C7D54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4EDF8F8E-467B-7970-438E-9D84A280EC91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86234393-E826-6922-3215-D11E337B1411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D9FE176E-EBD8-3C8D-2655-1E7BC4254806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Tentativo di correzione della degradazione gaussiana</a:t>
            </a:r>
            <a:endParaRPr dirty="0"/>
          </a:p>
        </p:txBody>
      </p:sp>
      <p:sp>
        <p:nvSpPr>
          <p:cNvPr id="555" name="Google Shape;555;p38">
            <a:extLst>
              <a:ext uri="{FF2B5EF4-FFF2-40B4-BE49-F238E27FC236}">
                <a16:creationId xmlns:a16="http://schemas.microsoft.com/office/drawing/2014/main" id="{325B784E-9130-2D5E-350B-3A982E7BDC50}"/>
              </a:ext>
            </a:extLst>
          </p:cNvPr>
          <p:cNvSpPr txBox="1"/>
          <p:nvPr/>
        </p:nvSpPr>
        <p:spPr>
          <a:xfrm>
            <a:off x="1337753" y="1104504"/>
            <a:ext cx="7723893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Correzione della degradazione gaussiana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Wiener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it-IT" sz="1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</a:t>
            </a:r>
            <a:r>
              <a:rPr lang="it-IT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r>
              <a:rPr lang="it-IT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Means </a:t>
            </a:r>
            <a:r>
              <a:rPr lang="it-IT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Denoising</a:t>
            </a:r>
            <a:endParaRPr dirty="0"/>
          </a:p>
        </p:txBody>
      </p:sp>
      <p:pic>
        <p:nvPicPr>
          <p:cNvPr id="556" name="Google Shape;556;p38">
            <a:extLst>
              <a:ext uri="{FF2B5EF4-FFF2-40B4-BE49-F238E27FC236}">
                <a16:creationId xmlns:a16="http://schemas.microsoft.com/office/drawing/2014/main" id="{0AE5E504-51AB-E924-6478-0467328E4B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6937" y="1693548"/>
            <a:ext cx="5387338" cy="202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8">
            <a:extLst>
              <a:ext uri="{FF2B5EF4-FFF2-40B4-BE49-F238E27FC236}">
                <a16:creationId xmlns:a16="http://schemas.microsoft.com/office/drawing/2014/main" id="{668FF02D-7564-EEC6-FEC2-EC6B4F1103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6937" y="4261797"/>
            <a:ext cx="5387338" cy="1970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187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/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/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/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  <a:endParaRPr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153149-C20D-7532-9AC6-1A321D5BB0FB}"/>
              </a:ext>
            </a:extLst>
          </p:cNvPr>
          <p:cNvSpPr txBox="1"/>
          <p:nvPr/>
        </p:nvSpPr>
        <p:spPr>
          <a:xfrm>
            <a:off x="1791478" y="1156996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K-</a:t>
            </a:r>
            <a:r>
              <a:rPr lang="it-IT" sz="1600" dirty="0" err="1"/>
              <a:t>Nearest</a:t>
            </a:r>
            <a:r>
              <a:rPr lang="it-IT" sz="1600" dirty="0"/>
              <a:t> </a:t>
            </a:r>
            <a:r>
              <a:rPr lang="it-IT" sz="1600" dirty="0" err="1"/>
              <a:t>Neighbors</a:t>
            </a:r>
            <a:r>
              <a:rPr lang="it-IT" sz="1600" dirty="0"/>
              <a:t> (KNN) è un algoritmo di classificazione e regressione basato sulla vicinanza tra i dati.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 classificare un nuovo punto, calcola la distanza (es. Euclidea) dai punti di addestramento e considera i K più vicini. La classe più frequente tra questi vicini viene assegnata al nuovo punto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Nella versione </a:t>
            </a:r>
            <a:r>
              <a:rPr lang="it-IT" sz="1600" dirty="0" err="1"/>
              <a:t>Nearest</a:t>
            </a:r>
            <a:r>
              <a:rPr lang="it-IT" sz="1600" dirty="0"/>
              <a:t> </a:t>
            </a:r>
            <a:r>
              <a:rPr lang="it-IT" sz="1600" dirty="0" err="1"/>
              <a:t>Neighbors</a:t>
            </a:r>
            <a:r>
              <a:rPr lang="it-IT" sz="1600" dirty="0"/>
              <a:t> lo abbiamo utilizzato per trovare gli </a:t>
            </a:r>
            <a:r>
              <a:rPr lang="it-IT" sz="1600" dirty="0" err="1"/>
              <a:t>outliers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Si calcola la distanza di ogni punto dai suoi K vicini più prossimi.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Se un punto ha una distanza molto più alta rispetto alla media delle altre distanze, è considerato un </a:t>
            </a:r>
            <a:r>
              <a:rPr lang="it-IT" sz="1600" dirty="0" err="1"/>
              <a:t>outlier</a:t>
            </a:r>
            <a:r>
              <a:rPr lang="it-IT" sz="1600" dirty="0"/>
              <a:t>.</a:t>
            </a:r>
          </a:p>
        </p:txBody>
      </p:sp>
      <p:pic>
        <p:nvPicPr>
          <p:cNvPr id="1030" name="Picture 6" descr="K-Nearest Neighbors Algorithm - Intuitive Tutorials">
            <a:extLst>
              <a:ext uri="{FF2B5EF4-FFF2-40B4-BE49-F238E27FC236}">
                <a16:creationId xmlns:a16="http://schemas.microsoft.com/office/drawing/2014/main" id="{B64C38AE-8686-5E52-1E73-5AAAF01C1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94" y="2234214"/>
            <a:ext cx="4766833" cy="268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1A7C7-490D-EAD5-483B-49165BCA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7B78701-FB97-45FD-8627-834D1737A6D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39A1B3B-D0F4-D629-C6AC-E763FE05CDB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6E2F33-9AA2-993D-2547-178BF266C82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7980AF6-3408-E40C-6E7D-B6848E426D8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078DC2B-23D9-AAAF-6D2D-4CBACAF53485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Fatta a Mano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54EEF4-E149-B9D5-A402-8C6149A59FC2}"/>
              </a:ext>
            </a:extLst>
          </p:cNvPr>
          <p:cNvSpPr txBox="1"/>
          <p:nvPr/>
        </p:nvSpPr>
        <p:spPr>
          <a:xfrm>
            <a:off x="1590011" y="1289953"/>
            <a:ext cx="4929986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Approccio generale</a:t>
            </a:r>
            <a:r>
              <a:rPr lang="it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Data </a:t>
            </a:r>
            <a:r>
              <a:rPr lang="it-IT" sz="1600" dirty="0" err="1"/>
              <a:t>loaders</a:t>
            </a:r>
            <a:r>
              <a:rPr lang="it-IT" sz="1600" dirty="0"/>
              <a:t> per ridurre la RAM utilizzata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Validation</a:t>
            </a:r>
            <a:r>
              <a:rPr lang="it-IT" sz="1600" dirty="0"/>
              <a:t> set ridotto durante il training per ridurre le computazioni (50 </a:t>
            </a:r>
            <a:r>
              <a:rPr lang="it-IT" sz="1600" dirty="0" err="1"/>
              <a:t>batches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Immagini </a:t>
            </a:r>
            <a:r>
              <a:rPr lang="it-IT" sz="1600" dirty="0" err="1"/>
              <a:t>pre</a:t>
            </a:r>
            <a:r>
              <a:rPr lang="it-IT" sz="1600" dirty="0"/>
              <a:t>-processate e labels con one-hot </a:t>
            </a:r>
            <a:r>
              <a:rPr lang="it-IT" sz="1600" dirty="0" err="1"/>
              <a:t>encoding</a:t>
            </a:r>
            <a:r>
              <a:rPr lang="it-IT" sz="1600" dirty="0"/>
              <a:t>, </a:t>
            </a:r>
            <a:r>
              <a:rPr lang="it-IT" sz="1600" dirty="0" err="1"/>
              <a:t>softmax</a:t>
            </a:r>
            <a:r>
              <a:rPr lang="it-IT" sz="1600" dirty="0"/>
              <a:t>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CNN creata e allenata da zero: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Normalizzazione tra 0 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Performance molto basse </a:t>
            </a:r>
            <a:r>
              <a:rPr lang="it-IT" sz="1600" dirty="0"/>
              <a:t>causate dalla bassa grandezza del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9.70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1.60%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5.70%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5858C5D-49F3-2FC8-0302-F653C676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04738"/>
              </p:ext>
            </p:extLst>
          </p:nvPr>
        </p:nvGraphicFramePr>
        <p:xfrm>
          <a:off x="6514707" y="2473189"/>
          <a:ext cx="4644705" cy="41011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7340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16,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217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(111, 111, 16)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81051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32,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4’640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339195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(55, 55, 32)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64,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18’496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Batch </a:t>
                      </a:r>
                      <a:r>
                        <a:rPr lang="it-IT" sz="1400" dirty="0" err="1"/>
                        <a:t>normalization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(27, 27, 64)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(13, 13, 128)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73’856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Conv</a:t>
                      </a:r>
                      <a:r>
                        <a:rPr lang="it-IT" sz="1400" dirty="0"/>
                        <a:t>, 128, (3, 3), stride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(6, 6, 128)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147’584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Flatten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(4608)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618663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256, 50%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1’179’904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74358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 (</a:t>
                      </a:r>
                      <a:r>
                        <a:rPr lang="it-IT" sz="1400" dirty="0" err="1"/>
                        <a:t>softmax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64’507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3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356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20D86674-C923-7863-7E6E-66FCB278F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9DA6BE6C-AA7E-A6D9-742C-FC136F79D37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8348F4CE-1427-048E-B365-FFF8E1DC49D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248527E1-0873-526B-3ADB-3778F1D841E9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E006106D-1407-F68B-2C3A-4775794D86D6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E1956287-A21D-3845-E329-7AC139345C98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SVM</a:t>
            </a:r>
            <a:endParaRPr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400ED4-8909-4958-C112-A18C16977632}"/>
              </a:ext>
            </a:extLst>
          </p:cNvPr>
          <p:cNvSpPr txBox="1"/>
          <p:nvPr/>
        </p:nvSpPr>
        <p:spPr>
          <a:xfrm>
            <a:off x="1791478" y="1156996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Trova un iperpiano ottimale che separa le classi, massimizzando il margine tra i punti più vicini di ciascuna classe (support </a:t>
            </a:r>
            <a:r>
              <a:rPr lang="it-IT" sz="1600" dirty="0" err="1"/>
              <a:t>vectors</a:t>
            </a:r>
            <a:r>
              <a:rPr lang="it-IT" sz="16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Se i dati non sono linearmente separabili, usa </a:t>
            </a:r>
            <a:r>
              <a:rPr lang="it-IT" sz="1600" b="1" dirty="0"/>
              <a:t>kernel </a:t>
            </a:r>
            <a:r>
              <a:rPr lang="it-IT" sz="1600" b="1" dirty="0" err="1"/>
              <a:t>trick</a:t>
            </a:r>
            <a:r>
              <a:rPr lang="it-IT" sz="1600" dirty="0"/>
              <a:t> per trasformarli in uno spazio a dimensione superiore dove diventano separabili.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Lo abbiamo anche usato per la ricerca degli </a:t>
            </a:r>
            <a:r>
              <a:rPr lang="it-IT" sz="1600" dirty="0" err="1"/>
              <a:t>outliers</a:t>
            </a:r>
            <a:r>
              <a:rPr lang="it-IT" sz="1600" dirty="0"/>
              <a:t> nella forma </a:t>
            </a:r>
            <a:r>
              <a:rPr lang="it-IT" sz="1600" b="1" dirty="0" err="1"/>
              <a:t>OneClassSVM</a:t>
            </a:r>
            <a:r>
              <a:rPr lang="it-IT" sz="1600" dirty="0"/>
              <a:t> dove il modello trova una regione che circoscrive i dati normali. A ciascun dato viene assegnato un punteggio di anomalia, in base alla distanza dal confine.</a:t>
            </a:r>
          </a:p>
        </p:txBody>
      </p:sp>
      <p:pic>
        <p:nvPicPr>
          <p:cNvPr id="1026" name="Picture 2" descr="SVM Python - Easy Implementation of SVM algorithm">
            <a:extLst>
              <a:ext uri="{FF2B5EF4-FFF2-40B4-BE49-F238E27FC236}">
                <a16:creationId xmlns:a16="http://schemas.microsoft.com/office/drawing/2014/main" id="{B24E5BE6-3F79-528A-0B54-9C30096D9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984" y="2401707"/>
            <a:ext cx="5668250" cy="31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630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CFAA0E2E-C65E-DE68-C6C3-2ABBD9378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D2FFF0DC-56CD-CA97-AB63-E5FA6C2124D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D0F05F3F-0788-EBDA-67E9-198121C66A0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23EED8C6-3151-4DCB-2BC0-4C87EE1F75CB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26ADE803-276F-38A9-4774-D68409F8DA13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645B7450-CD96-518D-3221-FC158825BC42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MobileNetV2</a:t>
            </a:r>
            <a:endParaRPr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BD216C-030E-CBC4-88E5-1516443D15F1}"/>
              </a:ext>
            </a:extLst>
          </p:cNvPr>
          <p:cNvSpPr txBox="1"/>
          <p:nvPr/>
        </p:nvSpPr>
        <p:spPr>
          <a:xfrm>
            <a:off x="1791478" y="1156996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MobileNetV2</a:t>
            </a:r>
            <a:r>
              <a:rPr lang="it-IT" sz="1600" dirty="0"/>
              <a:t> è una rete neurale leggera progettata per dispositivi mobili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Ha una convoluzione standard 2D con kernel 3x3 e stride 2 per estrarre le caratteristiche di 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Segue una serie di blocchi «</a:t>
            </a:r>
            <a:r>
              <a:rPr lang="it-IT" sz="1600" b="1" dirty="0" err="1"/>
              <a:t>bottleneck</a:t>
            </a:r>
            <a:r>
              <a:rPr lang="it-IT" sz="1600" dirty="0"/>
              <a:t>», ogni blocco ha tre fasi: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1x1 Expansion Layer → Espande i canali con un fattore di espansione.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3x3 </a:t>
            </a:r>
            <a:r>
              <a:rPr lang="it-IT" sz="1600" dirty="0" err="1"/>
              <a:t>Depthwise</a:t>
            </a:r>
            <a:r>
              <a:rPr lang="it-IT" sz="1600" dirty="0"/>
              <a:t> </a:t>
            </a:r>
            <a:r>
              <a:rPr lang="it-IT" sz="1600" dirty="0" err="1"/>
              <a:t>Convolution</a:t>
            </a:r>
            <a:r>
              <a:rPr lang="it-IT" sz="1600" dirty="0"/>
              <a:t> → Applica convoluzioni leggere per filtrare i dati.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1x1 </a:t>
            </a:r>
            <a:r>
              <a:rPr lang="it-IT" sz="1600" dirty="0" err="1"/>
              <a:t>Projection</a:t>
            </a:r>
            <a:r>
              <a:rPr lang="it-IT" sz="1600" dirty="0"/>
              <a:t> Layer → Comprime i canali per ridurre la dimensionalità.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Skip connections usate quando input e output hanno lo stesso numero di canali.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Convolution</a:t>
            </a:r>
            <a:r>
              <a:rPr lang="it-IT" sz="1600" dirty="0"/>
              <a:t> 2D 1x1 finale per combinare le feature estratte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Average</a:t>
            </a:r>
            <a:r>
              <a:rPr lang="it-IT" sz="1600" dirty="0"/>
              <a:t> Pooling + </a:t>
            </a:r>
            <a:r>
              <a:rPr lang="it-IT" sz="1600" dirty="0" err="1"/>
              <a:t>Fully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Layer seguito da una convoluzione 1x1 e lo strato di classificazione </a:t>
            </a:r>
            <a:r>
              <a:rPr lang="it-IT" sz="1600" dirty="0" err="1"/>
              <a:t>softmax</a:t>
            </a:r>
            <a:r>
              <a:rPr lang="it-IT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49452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79B6B80B-5315-CF91-5331-C9358F6B9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5C4628E0-93B0-3D8B-22E1-44B3216C803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9330D29E-0E86-1508-E547-9D2C086D0AB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268A1AE8-1FA5-4F87-E51D-7757B66C8F36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73B4F234-280B-9F6A-8D8E-18F896216BCE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D1F101C4-8FD0-8804-A785-32C518494E28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DenseNet121</a:t>
            </a:r>
            <a:endParaRPr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B37DAB-102E-9DC0-9F5D-B89BF0A214D7}"/>
              </a:ext>
            </a:extLst>
          </p:cNvPr>
          <p:cNvSpPr txBox="1"/>
          <p:nvPr/>
        </p:nvSpPr>
        <p:spPr>
          <a:xfrm>
            <a:off x="1791478" y="1156996"/>
            <a:ext cx="9144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In </a:t>
            </a:r>
            <a:r>
              <a:rPr lang="it-IT" sz="1600" b="1" dirty="0" err="1"/>
              <a:t>DenseNet</a:t>
            </a:r>
            <a:r>
              <a:rPr lang="it-IT" sz="1600" dirty="0"/>
              <a:t>, ogni </a:t>
            </a:r>
            <a:r>
              <a:rPr lang="it-IT" sz="1600" dirty="0" err="1"/>
              <a:t>layer</a:t>
            </a:r>
            <a:r>
              <a:rPr lang="it-IT" sz="1600" dirty="0"/>
              <a:t> riceve input non solo dal </a:t>
            </a:r>
            <a:r>
              <a:rPr lang="it-IT" sz="1600" dirty="0" err="1"/>
              <a:t>layer</a:t>
            </a:r>
            <a:r>
              <a:rPr lang="it-IT" sz="1600" dirty="0"/>
              <a:t> precedente, ma anche da tutti i </a:t>
            </a:r>
            <a:r>
              <a:rPr lang="it-IT" sz="1600" dirty="0" err="1"/>
              <a:t>layer</a:t>
            </a:r>
            <a:r>
              <a:rPr lang="it-IT" sz="1600" dirty="0"/>
              <a:t> precedenti. Questo tipo di architettura consente al modello di apprendere in modo più efficiente e ridurre il problema del </a:t>
            </a:r>
            <a:r>
              <a:rPr lang="it-IT" sz="1600" dirty="0" err="1"/>
              <a:t>vanishing</a:t>
            </a:r>
            <a:r>
              <a:rPr lang="it-IT" sz="1600" dirty="0"/>
              <a:t> </a:t>
            </a:r>
            <a:r>
              <a:rPr lang="it-IT" sz="1600" dirty="0" err="1"/>
              <a:t>gradient</a:t>
            </a:r>
            <a:r>
              <a:rPr lang="it-IT" sz="1600" dirty="0"/>
              <a:t>, che è comune nelle reti profonde.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Caratteristiche principali: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Connessioni Dense (Dense Connections):</a:t>
            </a:r>
            <a:r>
              <a:rPr lang="it-IT" sz="1600" dirty="0"/>
              <a:t> Ogni </a:t>
            </a:r>
            <a:r>
              <a:rPr lang="it-IT" sz="1600" dirty="0" err="1"/>
              <a:t>layer</a:t>
            </a:r>
            <a:r>
              <a:rPr lang="it-IT" sz="1600" dirty="0"/>
              <a:t> è connesso a tutti i precedenti.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Numero di </a:t>
            </a:r>
            <a:r>
              <a:rPr lang="it-IT" sz="1600" b="1" dirty="0" err="1"/>
              <a:t>layers</a:t>
            </a:r>
            <a:r>
              <a:rPr lang="it-IT" sz="1600" b="1" dirty="0"/>
              <a:t>:</a:t>
            </a:r>
            <a:r>
              <a:rPr lang="it-IT" sz="1600" dirty="0"/>
              <a:t> DenseNet121 contiene 121 </a:t>
            </a:r>
            <a:r>
              <a:rPr lang="it-IT" sz="1600" dirty="0" err="1"/>
              <a:t>layers</a:t>
            </a:r>
            <a:r>
              <a:rPr lang="it-IT" sz="1600" dirty="0"/>
              <a:t>, che è una delle versioni più leggere della famiglia </a:t>
            </a:r>
            <a:r>
              <a:rPr lang="it-IT" sz="1600" dirty="0" err="1"/>
              <a:t>DenseNet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Growth</a:t>
            </a:r>
            <a:r>
              <a:rPr lang="it-IT" sz="1600" b="1" dirty="0"/>
              <a:t> Rate:</a:t>
            </a:r>
            <a:r>
              <a:rPr lang="it-IT" sz="1600" dirty="0"/>
              <a:t> Ogni </a:t>
            </a:r>
            <a:r>
              <a:rPr lang="it-IT" sz="1600" dirty="0" err="1"/>
              <a:t>layer</a:t>
            </a:r>
            <a:r>
              <a:rPr lang="it-IT" sz="1600" dirty="0"/>
              <a:t> ha un "</a:t>
            </a:r>
            <a:r>
              <a:rPr lang="it-IT" sz="1600" dirty="0" err="1"/>
              <a:t>growth</a:t>
            </a:r>
            <a:r>
              <a:rPr lang="it-IT" sz="1600" dirty="0"/>
              <a:t> rate" che determina quanti nuovi feature </a:t>
            </a:r>
            <a:r>
              <a:rPr lang="it-IT" sz="1600" dirty="0" err="1"/>
              <a:t>maps</a:t>
            </a:r>
            <a:r>
              <a:rPr lang="it-IT" sz="1600" dirty="0"/>
              <a:t> vengono generati per ogni </a:t>
            </a:r>
            <a:r>
              <a:rPr lang="it-IT" sz="1600" dirty="0" err="1"/>
              <a:t>layer</a:t>
            </a:r>
            <a:r>
              <a:rPr lang="it-IT" sz="1600" dirty="0"/>
              <a:t>. Ad esempio, in DenseNet121, il </a:t>
            </a:r>
            <a:r>
              <a:rPr lang="it-IT" sz="1600" dirty="0" err="1"/>
              <a:t>growth</a:t>
            </a:r>
            <a:r>
              <a:rPr lang="it-IT" sz="1600" dirty="0"/>
              <a:t> rate è generalmente impostato su 32, il che significa che ogni </a:t>
            </a:r>
            <a:r>
              <a:rPr lang="it-IT" sz="1600" dirty="0" err="1"/>
              <a:t>layer</a:t>
            </a:r>
            <a:r>
              <a:rPr lang="it-IT" sz="1600" dirty="0"/>
              <a:t> aggiunge 32 nuove feature </a:t>
            </a:r>
            <a:r>
              <a:rPr lang="it-IT" sz="1600" dirty="0" err="1"/>
              <a:t>maps</a:t>
            </a:r>
            <a:r>
              <a:rPr lang="it-IT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Bottleneck</a:t>
            </a:r>
            <a:r>
              <a:rPr lang="it-IT" sz="1600" b="1" dirty="0"/>
              <a:t> </a:t>
            </a:r>
            <a:r>
              <a:rPr lang="it-IT" sz="1600" b="1" dirty="0" err="1"/>
              <a:t>Layers</a:t>
            </a:r>
            <a:r>
              <a:rPr lang="it-IT" sz="1600" b="1" dirty="0"/>
              <a:t> e Compressione:</a:t>
            </a:r>
            <a:r>
              <a:rPr lang="it-IT" sz="1600" dirty="0"/>
              <a:t> DenseNet121 utilizza anche il concetto di "</a:t>
            </a:r>
            <a:r>
              <a:rPr lang="it-IT" sz="1600" dirty="0" err="1"/>
              <a:t>bottleneck</a:t>
            </a:r>
            <a:r>
              <a:rPr lang="it-IT" sz="1600" dirty="0"/>
              <a:t> </a:t>
            </a:r>
            <a:r>
              <a:rPr lang="it-IT" sz="1600" dirty="0" err="1"/>
              <a:t>layers</a:t>
            </a:r>
            <a:r>
              <a:rPr lang="it-IT" sz="1600" dirty="0"/>
              <a:t>" per ridurre la dimensionalità prima di passare ai </a:t>
            </a:r>
            <a:r>
              <a:rPr lang="it-IT" sz="1600" dirty="0" err="1"/>
              <a:t>layers</a:t>
            </a:r>
            <a:r>
              <a:rPr lang="it-IT" sz="1600" dirty="0"/>
              <a:t> successivi.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Architettura a blocchi:</a:t>
            </a:r>
            <a:r>
              <a:rPr lang="it-IT" sz="1600" dirty="0"/>
              <a:t> </a:t>
            </a:r>
            <a:r>
              <a:rPr lang="it-IT" sz="1600" dirty="0" err="1"/>
              <a:t>DenseNet</a:t>
            </a:r>
            <a:r>
              <a:rPr lang="it-IT" sz="1600" dirty="0"/>
              <a:t> è composta da blocchi di </a:t>
            </a:r>
            <a:r>
              <a:rPr lang="it-IT" sz="1600" dirty="0" err="1"/>
              <a:t>layer</a:t>
            </a:r>
            <a:r>
              <a:rPr lang="it-IT" sz="1600" dirty="0"/>
              <a:t> chiamati </a:t>
            </a:r>
            <a:r>
              <a:rPr lang="it-IT" sz="1600" b="1" dirty="0"/>
              <a:t>Dense </a:t>
            </a:r>
            <a:r>
              <a:rPr lang="it-IT" sz="1600" b="1" dirty="0" err="1"/>
              <a:t>Blocks</a:t>
            </a:r>
            <a:r>
              <a:rPr lang="it-IT" sz="1600" dirty="0"/>
              <a:t>. Ogni blocco è seguito da un </a:t>
            </a:r>
            <a:r>
              <a:rPr lang="it-IT" sz="1600" b="1" dirty="0" err="1"/>
              <a:t>Transition</a:t>
            </a:r>
            <a:r>
              <a:rPr lang="it-IT" sz="1600" b="1" dirty="0"/>
              <a:t> Layer</a:t>
            </a:r>
            <a:r>
              <a:rPr lang="it-IT" sz="1600" dirty="0"/>
              <a:t>, che riduce la dimensione spaziale e il numero di feature </a:t>
            </a:r>
            <a:r>
              <a:rPr lang="it-IT" sz="1600" dirty="0" err="1"/>
              <a:t>maps</a:t>
            </a:r>
            <a:r>
              <a:rPr lang="it-IT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6944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624926CF-686A-7C96-CBB9-A6A63F833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0B78EA70-5951-CB4F-6F7D-2A7CF2747B0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4BA65B4C-662C-F119-88E6-16EAF6A42AF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34E60F27-85CA-E609-CA71-D88DA2FC4A00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152D42B6-840A-FDC2-B0C5-6B92F7BC576E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530FD937-7897-98B9-1CDD-F4D753476FE7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02ED76-A047-CE3A-E1FA-FFE17A4A04D7}"/>
              </a:ext>
            </a:extLst>
          </p:cNvPr>
          <p:cNvSpPr txBox="1"/>
          <p:nvPr/>
        </p:nvSpPr>
        <p:spPr>
          <a:xfrm>
            <a:off x="1549590" y="1077208"/>
            <a:ext cx="78470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Algoritmo di clustering non supervisionato.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Raggruppa i dati in K cluster, minimizzando la distanza tra punti e </a:t>
            </a:r>
            <a:r>
              <a:rPr lang="it-IT" sz="1600" dirty="0" err="1"/>
              <a:t>centroidi</a:t>
            </a:r>
            <a:r>
              <a:rPr lang="it-IT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 punti che non appartengono a nessun cluster chiaro (cioè lontani dai </a:t>
            </a:r>
            <a:r>
              <a:rPr lang="it-IT" sz="1600" dirty="0" err="1"/>
              <a:t>centroidi</a:t>
            </a:r>
            <a:r>
              <a:rPr lang="it-IT" sz="1600" dirty="0"/>
              <a:t>) possono essere considerati </a:t>
            </a:r>
            <a:r>
              <a:rPr lang="it-IT" sz="1600" b="1" dirty="0" err="1"/>
              <a:t>outliers</a:t>
            </a:r>
            <a:r>
              <a:rPr lang="it-IT" sz="1600" dirty="0"/>
              <a:t>, in quanto non si adattano bene al modello di clustering.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Tramite una soglia possiamo </a:t>
            </a:r>
            <a:r>
              <a:rPr lang="it-IT" sz="1600" dirty="0" err="1"/>
              <a:t>tunare</a:t>
            </a:r>
            <a:r>
              <a:rPr lang="it-IT" sz="1600" dirty="0"/>
              <a:t> la sensibilità degli </a:t>
            </a:r>
            <a:r>
              <a:rPr lang="it-IT" sz="1600" dirty="0" err="1"/>
              <a:t>outliers</a:t>
            </a:r>
            <a:r>
              <a:rPr lang="it-IT" sz="1600" dirty="0"/>
              <a:t> ritornati.</a:t>
            </a:r>
          </a:p>
        </p:txBody>
      </p:sp>
      <p:pic>
        <p:nvPicPr>
          <p:cNvPr id="4098" name="Picture 2" descr="Introduction to k-Means Clustering with scikit-learn in Python | DataCamp">
            <a:extLst>
              <a:ext uri="{FF2B5EF4-FFF2-40B4-BE49-F238E27FC236}">
                <a16:creationId xmlns:a16="http://schemas.microsoft.com/office/drawing/2014/main" id="{64FF55CA-9B02-8B4F-8E58-7E19D42D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96" y="3154238"/>
            <a:ext cx="6326594" cy="316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538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C99E5D21-43EE-BEAA-FB31-3BC12AC88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1BC86829-25DC-52BA-6CEC-497615F6F97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E99F5EB7-2F5E-324F-E057-095DBF2ACCC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BE8683BD-42C6-2B6C-9F8E-206773D32C28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F226D6AB-81B7-F432-FB7F-618035C87871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FE856D91-461B-6C1B-C01A-FB38A9BDE5EF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DBSCAN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56E16E-025B-7046-4E0A-DDE8FE5DAAC8}"/>
              </a:ext>
            </a:extLst>
          </p:cNvPr>
          <p:cNvSpPr txBox="1"/>
          <p:nvPr/>
        </p:nvSpPr>
        <p:spPr>
          <a:xfrm>
            <a:off x="1549590" y="1077208"/>
            <a:ext cx="98244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/>
              <a:t>DBSCAN (</a:t>
            </a:r>
            <a:r>
              <a:rPr lang="it-IT" sz="1600" b="1" dirty="0" err="1"/>
              <a:t>Density-Based</a:t>
            </a:r>
            <a:r>
              <a:rPr lang="it-IT" sz="1600" b="1" dirty="0"/>
              <a:t> </a:t>
            </a:r>
            <a:r>
              <a:rPr lang="it-IT" sz="1600" b="1" dirty="0" err="1"/>
              <a:t>Spatial</a:t>
            </a:r>
            <a:r>
              <a:rPr lang="it-IT" sz="1600" b="1" dirty="0"/>
              <a:t> Clustering of Applications with </a:t>
            </a:r>
            <a:r>
              <a:rPr lang="it-IT" sz="1600" b="1" dirty="0" err="1"/>
              <a:t>Noise</a:t>
            </a:r>
            <a:r>
              <a:rPr lang="it-IT" sz="1600" b="1" dirty="0"/>
              <a:t>):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Algoritmo di clustering basato sulla densità.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Raggruppa punti vicini con alta densità in cluster, separando le aree meno dense come rumore (</a:t>
            </a:r>
            <a:r>
              <a:rPr lang="it-IT" sz="1600" dirty="0" err="1"/>
              <a:t>outliers</a:t>
            </a:r>
            <a:r>
              <a:rPr lang="it-IT" sz="16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Passi: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Seleziona un punto casuale e trova i punti vicini.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Se ci sono abbastanza punti vicini, forma un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Espandi il cluster includendo i punti vicini ad altri punti già nel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Ripeti fino a visitare tutti i punti.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Per trovare </a:t>
            </a:r>
            <a:r>
              <a:rPr lang="it-IT" sz="1600" b="1" dirty="0" err="1"/>
              <a:t>outliers</a:t>
            </a:r>
            <a:r>
              <a:rPr lang="it-IT" sz="16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 punti che non appartengono a nessun cluster (bassi nella densità) sono considerati </a:t>
            </a:r>
            <a:r>
              <a:rPr lang="it-IT" sz="1600" b="1" dirty="0" err="1"/>
              <a:t>outliers</a:t>
            </a:r>
            <a:r>
              <a:rPr lang="it-IT" sz="1600" dirty="0"/>
              <a:t> o </a:t>
            </a:r>
            <a:r>
              <a:rPr lang="it-IT" sz="1600" b="1" dirty="0"/>
              <a:t>rumore</a:t>
            </a:r>
            <a:r>
              <a:rPr lang="it-IT" sz="1600" dirty="0"/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6CE7265-7A38-F6D6-80A4-074C7832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27" y="4300094"/>
            <a:ext cx="5702945" cy="20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57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1CC4C385-EA92-4491-47AA-57883839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70E749A6-BCD0-2EB7-D357-516D1488988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C24D7C06-304F-CE20-6122-F67D3B32F3E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5DFAE93A-5603-905D-6733-7C2F9C742DB9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1FD609CD-9198-5AD3-D366-1C23DD2E5CC9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A1FC162D-26BE-FBDC-1021-1053BC161BC2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Isolation</a:t>
            </a: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3200" b="1" dirty="0" err="1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Forest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31FFD6-7BAF-25AC-25F9-B8CA2F354C8E}"/>
              </a:ext>
            </a:extLst>
          </p:cNvPr>
          <p:cNvSpPr txBox="1"/>
          <p:nvPr/>
        </p:nvSpPr>
        <p:spPr>
          <a:xfrm>
            <a:off x="1549590" y="1077208"/>
            <a:ext cx="98244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 err="1"/>
              <a:t>Isolation</a:t>
            </a:r>
            <a:r>
              <a:rPr lang="it-IT" sz="1600" b="1" dirty="0"/>
              <a:t> </a:t>
            </a:r>
            <a:r>
              <a:rPr lang="it-IT" sz="1600" b="1" dirty="0" err="1"/>
              <a:t>Forest</a:t>
            </a:r>
            <a:r>
              <a:rPr lang="it-IT" sz="1600" b="1" dirty="0"/>
              <a:t>: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Algoritmo basato sull'isolamento dei punti anomali (</a:t>
            </a:r>
            <a:r>
              <a:rPr lang="it-IT" sz="1600" dirty="0" err="1"/>
              <a:t>outliers</a:t>
            </a:r>
            <a:r>
              <a:rPr lang="it-IT" sz="16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Utilizza alberi decisionali per "isolare" i punti, cercando quelli che sono più facilmente separabili dal resto dei dati.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Passi: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Costruisci alberi decisionali con sottogruppi casuali dei dati.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Misura la profondità a cui un punto viene isolato (più è isolato, più è anomalo).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Ripeti per molti alberi e calcola la media delle profondità.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b="1" dirty="0"/>
              <a:t>Per trovare </a:t>
            </a:r>
            <a:r>
              <a:rPr lang="it-IT" sz="1600" b="1" dirty="0" err="1"/>
              <a:t>outliers</a:t>
            </a:r>
            <a:r>
              <a:rPr lang="it-IT" sz="16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 punti che sono facilmente separabili sono considerati </a:t>
            </a:r>
            <a:r>
              <a:rPr lang="it-IT" sz="1600" b="1" dirty="0" err="1"/>
              <a:t>outliers</a:t>
            </a:r>
            <a:r>
              <a:rPr lang="it-IT" sz="1600" dirty="0"/>
              <a:t>.</a:t>
            </a:r>
          </a:p>
        </p:txBody>
      </p:sp>
      <p:pic>
        <p:nvPicPr>
          <p:cNvPr id="6146" name="Picture 2" descr="What are Isolation Forests?. Quick Recap for the Best Outlier… | by Nigar  Esra Kın | Teknasyon Engineering">
            <a:extLst>
              <a:ext uri="{FF2B5EF4-FFF2-40B4-BE49-F238E27FC236}">
                <a16:creationId xmlns:a16="http://schemas.microsoft.com/office/drawing/2014/main" id="{3F5252CF-BF26-2B47-69C7-88C68F3A5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325" y="4124196"/>
            <a:ext cx="6299742" cy="250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598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FD3D3CCF-7951-B23A-84D5-ECBF27E47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28C472CE-8A24-A21B-EBEA-C1CEF1FA77B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188C38AD-BF58-80AE-01B6-2EEE41F1F41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451C1DC8-4DA0-0E0B-1046-EE3ACAF9B845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6D636ED7-27B9-E349-8C9E-54C44AE834FE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36152E80-2A59-E739-BA51-75DE40AF504C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Rumore Gaussiano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A50E7C-45A0-719A-2CBB-3CA1A5985D99}"/>
              </a:ext>
            </a:extLst>
          </p:cNvPr>
          <p:cNvSpPr txBox="1"/>
          <p:nvPr/>
        </p:nvSpPr>
        <p:spPr>
          <a:xfrm>
            <a:off x="1549590" y="1077208"/>
            <a:ext cx="9824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Il </a:t>
            </a:r>
            <a:r>
              <a:rPr lang="it-IT" sz="1600" b="1" dirty="0"/>
              <a:t>rumore gaussiano</a:t>
            </a:r>
            <a:r>
              <a:rPr lang="it-IT" sz="1600" dirty="0"/>
              <a:t> è un tipo di disturbo che segue una distribuzione normale (gaussiana), caratterizzata da una media (tipicamente zero) e una deviazione standard che controlla l'intensità del rumore. </a:t>
            </a:r>
          </a:p>
          <a:p>
            <a:r>
              <a:rPr lang="it-IT" sz="1600" dirty="0"/>
              <a:t>È un rumore casuale che si aggiunge ai segnali (come le immagini), con valori che variano in modo imprevedibile.</a:t>
            </a:r>
          </a:p>
          <a:p>
            <a:endParaRPr lang="it-IT" sz="1600" dirty="0"/>
          </a:p>
          <a:p>
            <a:r>
              <a:rPr lang="it-IT" sz="1600" dirty="0"/>
              <a:t>Per applicare questo disturbo ad un’immagine abbiamo: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generato un array di valori casuali con distribuzione normale (gaussiana)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lo abbiamo sommato all'immagine originale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abbiamo limitato i valori dell'immagine risultante nell'intervallo [0, 255]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e restituito l'immagine con il rumore aggiunto.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65375B-068A-BFA2-3DC5-228E859BC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128" y="3631753"/>
            <a:ext cx="5115743" cy="288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92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ACA1BA11-6F7E-FF5B-5C9B-3C9B3290B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CC4EAFB5-A90A-EE5C-3D51-1E63EAF83D1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5BA4243D-5770-1413-E793-B004887F55C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1358DE79-A7C5-2E15-996C-2BCE5D55E1AC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CD3D245F-6E44-78AD-4011-1F8200CCF64F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5BB8995B-C65A-2BA6-1CB6-755F0E5B8C82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Compressione JPEG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68B718-F755-9F0E-5290-123D2824C31A}"/>
              </a:ext>
            </a:extLst>
          </p:cNvPr>
          <p:cNvSpPr txBox="1"/>
          <p:nvPr/>
        </p:nvSpPr>
        <p:spPr>
          <a:xfrm>
            <a:off x="1549590" y="1077208"/>
            <a:ext cx="982442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La </a:t>
            </a:r>
            <a:r>
              <a:rPr lang="it-IT" sz="1600" b="1" dirty="0"/>
              <a:t>compressione JPEG</a:t>
            </a:r>
            <a:r>
              <a:rPr lang="it-IT" sz="1600" dirty="0"/>
              <a:t> riduce la dimensione di un'immagine mantenendo una qualità visiva accettabile. </a:t>
            </a:r>
          </a:p>
          <a:p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Trasformazione in </a:t>
            </a:r>
            <a:r>
              <a:rPr lang="it-IT" sz="1600" b="1" dirty="0" err="1"/>
              <a:t>YCbCr</a:t>
            </a:r>
            <a:r>
              <a:rPr lang="it-IT" sz="1600" dirty="0"/>
              <a:t>: L'immagine RGB viene convertita nel formato </a:t>
            </a:r>
            <a:r>
              <a:rPr lang="it-IT" sz="1600" dirty="0" err="1"/>
              <a:t>YCbCr</a:t>
            </a:r>
            <a:r>
              <a:rPr lang="it-IT" sz="1600" dirty="0"/>
              <a:t>, separando la luminosità (Y) dai colori (Cb e Cr).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Sottocampionamento</a:t>
            </a:r>
            <a:r>
              <a:rPr lang="it-IT" sz="1600" b="1" dirty="0"/>
              <a:t> cromatico</a:t>
            </a:r>
            <a:r>
              <a:rPr lang="it-IT" sz="1600" dirty="0"/>
              <a:t>: I canali di colore (Cb e Cr) sono ridotti in risoluzione, poiché l'occhio umano è meno sensibile ai dettagli cromatici rispetto alla luminosità.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Blocchi 8x8</a:t>
            </a:r>
            <a:r>
              <a:rPr lang="it-IT" sz="1600" dirty="0"/>
              <a:t>: L'immagine viene divisa in blocchi di 8x8 pixel.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Trasformata discreta del coseno (DCT)</a:t>
            </a:r>
            <a:r>
              <a:rPr lang="it-IT" sz="1600" dirty="0"/>
              <a:t>: Ogni blocco di 8x8 pixel viene trasformato in frequenze (DCT), separando i dettagli ad alta frequenza (meno visibili) da quelli a bassa frequenza (più visibili).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Quantizzazione</a:t>
            </a:r>
            <a:r>
              <a:rPr lang="it-IT" sz="1600" dirty="0"/>
              <a:t>: Le frequenze alte vengono approssimate (quantizzate) per ridurre la quantità di dati. I dettagli meno rilevanti vengono eliminati, riducendo ulteriormente la dimensione.</a:t>
            </a:r>
          </a:p>
        </p:txBody>
      </p:sp>
    </p:spTree>
    <p:extLst>
      <p:ext uri="{BB962C8B-B14F-4D97-AF65-F5344CB8AC3E}">
        <p14:creationId xmlns:p14="http://schemas.microsoft.com/office/powerpoint/2010/main" val="2058840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C84F2FC1-E420-640D-AF72-017E18EE1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>
            <a:extLst>
              <a:ext uri="{FF2B5EF4-FFF2-40B4-BE49-F238E27FC236}">
                <a16:creationId xmlns:a16="http://schemas.microsoft.com/office/drawing/2014/main" id="{C16F76C2-76F2-7A0B-FB60-6970CD538E1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>
            <a:extLst>
              <a:ext uri="{FF2B5EF4-FFF2-40B4-BE49-F238E27FC236}">
                <a16:creationId xmlns:a16="http://schemas.microsoft.com/office/drawing/2014/main" id="{9909A5A5-2221-5F92-9F56-D41605687377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>
            <a:extLst>
              <a:ext uri="{FF2B5EF4-FFF2-40B4-BE49-F238E27FC236}">
                <a16:creationId xmlns:a16="http://schemas.microsoft.com/office/drawing/2014/main" id="{0EEEEBC5-6E57-9BAE-0553-38C923F0C178}"/>
              </a:ext>
            </a:extLst>
          </p:cNvPr>
          <p:cNvSpPr/>
          <p:nvPr/>
        </p:nvSpPr>
        <p:spPr>
          <a:xfrm rot="-10038231">
            <a:off x="11394825" y="-1166345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>
            <a:extLst>
              <a:ext uri="{FF2B5EF4-FFF2-40B4-BE49-F238E27FC236}">
                <a16:creationId xmlns:a16="http://schemas.microsoft.com/office/drawing/2014/main" id="{D0245D28-647F-66F3-5D89-B4BBD912192F}"/>
              </a:ext>
            </a:extLst>
          </p:cNvPr>
          <p:cNvSpPr/>
          <p:nvPr/>
        </p:nvSpPr>
        <p:spPr>
          <a:xfrm rot="-10038231">
            <a:off x="11964601" y="158154"/>
            <a:ext cx="1101969" cy="8475785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>
            <a:extLst>
              <a:ext uri="{FF2B5EF4-FFF2-40B4-BE49-F238E27FC236}">
                <a16:creationId xmlns:a16="http://schemas.microsoft.com/office/drawing/2014/main" id="{E0478DA6-DAFE-6AB9-539A-433C08746A5E}"/>
              </a:ext>
            </a:extLst>
          </p:cNvPr>
          <p:cNvSpPr txBox="1"/>
          <p:nvPr/>
        </p:nvSpPr>
        <p:spPr>
          <a:xfrm>
            <a:off x="1105523" y="316575"/>
            <a:ext cx="108003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Gaussian</a:t>
            </a:r>
            <a:r>
              <a:rPr lang="it-IT" sz="3200" b="1" dirty="0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 Blur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4C1465-8A3A-F18E-2FFB-586FE6671E84}"/>
              </a:ext>
            </a:extLst>
          </p:cNvPr>
          <p:cNvSpPr txBox="1"/>
          <p:nvPr/>
        </p:nvSpPr>
        <p:spPr>
          <a:xfrm>
            <a:off x="1573572" y="1148591"/>
            <a:ext cx="98244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Il </a:t>
            </a:r>
            <a:r>
              <a:rPr lang="it-IT" sz="1600" b="1" dirty="0" err="1"/>
              <a:t>Gaussian</a:t>
            </a:r>
            <a:r>
              <a:rPr lang="it-IT" sz="1600" b="1" dirty="0"/>
              <a:t> Blur</a:t>
            </a:r>
            <a:r>
              <a:rPr lang="it-IT" sz="1600" dirty="0"/>
              <a:t> sfoca un'immagine applicando un filtro gaussiano, che pesa di più i pixel centrali e meno quelli periferici. Si crea una matrice (kernel) gaussiana e si esegue una </a:t>
            </a:r>
            <a:r>
              <a:rPr lang="it-IT" sz="1600" b="1" dirty="0"/>
              <a:t>convoluzione</a:t>
            </a:r>
            <a:r>
              <a:rPr lang="it-IT" sz="1600" dirty="0"/>
              <a:t>, ossia si calcola una media pesata dei pixel all'interno di una finestra del kernel per ogni pixel dell'immagine. Questo riduce i dettagli e il rumore, creando un effetto di sfocatura.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63B109-1451-8892-AFA3-D2112C20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2401707"/>
            <a:ext cx="73056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51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2bb219c368_0_12"/>
          <p:cNvSpPr/>
          <p:nvPr/>
        </p:nvSpPr>
        <p:spPr>
          <a:xfrm rot="761576">
            <a:off x="-26511" y="-990528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32bb219c368_0_12"/>
          <p:cNvSpPr/>
          <p:nvPr/>
        </p:nvSpPr>
        <p:spPr>
          <a:xfrm rot="761576">
            <a:off x="-788508" y="-1635294"/>
            <a:ext cx="1101827" cy="8475812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32bb219c368_0_12"/>
          <p:cNvSpPr/>
          <p:nvPr/>
        </p:nvSpPr>
        <p:spPr>
          <a:xfrm rot="-10038424">
            <a:off x="11394902" y="-1166340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32bb219c368_0_12"/>
          <p:cNvSpPr/>
          <p:nvPr/>
        </p:nvSpPr>
        <p:spPr>
          <a:xfrm rot="-10038424">
            <a:off x="11964678" y="158159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32bb219c368_0_12"/>
          <p:cNvSpPr txBox="1"/>
          <p:nvPr/>
        </p:nvSpPr>
        <p:spPr>
          <a:xfrm>
            <a:off x="1648707" y="335976"/>
            <a:ext cx="951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BRISQUE</a:t>
            </a:r>
            <a:endParaRPr/>
          </a:p>
        </p:txBody>
      </p:sp>
      <p:pic>
        <p:nvPicPr>
          <p:cNvPr id="599" name="Google Shape;599;g32bb219c36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875" y="1774206"/>
            <a:ext cx="8449075" cy="40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32bb219c368_0_12"/>
          <p:cNvSpPr txBox="1"/>
          <p:nvPr/>
        </p:nvSpPr>
        <p:spPr>
          <a:xfrm>
            <a:off x="1648689" y="1140625"/>
            <a:ext cx="340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3A7D22"/>
                </a:solidFill>
              </a:rPr>
              <a:t>Workflow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0E5B-F2E5-E934-2B13-EF0ED971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6999C04-2542-E96D-4781-7AC6E982AF4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2C08F43-4430-BA2E-054D-73F31BE014B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A0574D1-C2C0-5564-1969-BF9CEB15E7E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9A493DE-8E19-4551-8649-7B5A1264D61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2D35E3-C9DE-5C66-7FDF-5D7BAF7095B7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Approcci Iniziali: CNN Fine-</a:t>
            </a:r>
            <a:r>
              <a:rPr lang="it-IT" sz="4400" b="1" dirty="0" err="1">
                <a:solidFill>
                  <a:srgbClr val="246BE1"/>
                </a:solidFill>
              </a:rPr>
              <a:t>Tunata</a:t>
            </a:r>
            <a:endParaRPr lang="it-IT" sz="44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F7C84F2-073B-F55D-5528-1FE78A7B3F77}"/>
              </a:ext>
            </a:extLst>
          </p:cNvPr>
          <p:cNvSpPr txBox="1"/>
          <p:nvPr/>
        </p:nvSpPr>
        <p:spPr>
          <a:xfrm>
            <a:off x="1590011" y="1121997"/>
            <a:ext cx="492998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MobileNetV2: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Pesi congelati sulla prima parte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Layer </a:t>
            </a:r>
            <a:r>
              <a:rPr lang="it-IT" sz="1600" dirty="0" err="1"/>
              <a:t>fully</a:t>
            </a:r>
            <a:r>
              <a:rPr lang="it-IT" sz="1600" dirty="0"/>
              <a:t> </a:t>
            </a:r>
            <a:r>
              <a:rPr lang="it-IT" sz="1600" dirty="0" err="1"/>
              <a:t>connected</a:t>
            </a:r>
            <a:r>
              <a:rPr lang="it-IT" sz="1600" dirty="0"/>
              <a:t> con dropout aggiunto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Buona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3.49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 (Top-1): </a:t>
            </a:r>
            <a:r>
              <a:rPr lang="it-IT" sz="1600" dirty="0"/>
              <a:t>~</a:t>
            </a:r>
            <a:r>
              <a:rPr lang="en-US" sz="1600" dirty="0"/>
              <a:t>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: 3’042’619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pesi</a:t>
            </a:r>
            <a:r>
              <a:rPr lang="en-US" sz="1600" dirty="0"/>
              <a:t> </a:t>
            </a:r>
            <a:r>
              <a:rPr lang="en-US" sz="1600" dirty="0" err="1"/>
              <a:t>allenabili</a:t>
            </a:r>
            <a:r>
              <a:rPr lang="en-US" sz="1600" dirty="0"/>
              <a:t>: 784’635</a:t>
            </a:r>
            <a:endParaRPr lang="it-IT" sz="1600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8C2052C-F9B7-ECF3-A648-F48FAE15F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15575"/>
              </p:ext>
            </p:extLst>
          </p:nvPr>
        </p:nvGraphicFramePr>
        <p:xfrm>
          <a:off x="6291693" y="1219937"/>
          <a:ext cx="4644705" cy="189711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9756">
                <a:tc>
                  <a:txBody>
                    <a:bodyPr/>
                    <a:lstStyle/>
                    <a:p>
                      <a:r>
                        <a:rPr lang="it-IT" sz="1400" dirty="0"/>
                        <a:t>MobileNetV2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2’257’984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655’872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ACCD0B-8D11-F3E5-574B-04BDF7C1BEC9}"/>
              </a:ext>
            </a:extLst>
          </p:cNvPr>
          <p:cNvSpPr txBox="1"/>
          <p:nvPr/>
        </p:nvSpPr>
        <p:spPr>
          <a:xfrm>
            <a:off x="1590011" y="3743569"/>
            <a:ext cx="492998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b="1" dirty="0"/>
              <a:t>CNN Fine </a:t>
            </a:r>
            <a:r>
              <a:rPr lang="it-IT" sz="1600" b="1" dirty="0" err="1"/>
              <a:t>tunata</a:t>
            </a:r>
            <a:r>
              <a:rPr lang="it-IT" sz="1600" b="1" dirty="0"/>
              <a:t> DenseNet121: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funzionamento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Rete più grande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pesi: 7’691’067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Totale pesi allenabili: 653’563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Performance superiori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Loss: </a:t>
            </a:r>
            <a:r>
              <a:rPr lang="it-IT" sz="1600" dirty="0"/>
              <a:t>~</a:t>
            </a:r>
            <a:r>
              <a:rPr lang="en-US" sz="1600" dirty="0"/>
              <a:t>3.28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Test Accuracy: </a:t>
            </a:r>
            <a:r>
              <a:rPr lang="it-IT" sz="1600" dirty="0"/>
              <a:t>~</a:t>
            </a:r>
            <a:r>
              <a:rPr lang="en-US" sz="1600" dirty="0"/>
              <a:t>26%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Top-5 Accuracy: </a:t>
            </a:r>
            <a:r>
              <a:rPr lang="it-IT" sz="1600" dirty="0"/>
              <a:t>~</a:t>
            </a:r>
            <a:r>
              <a:rPr lang="en-US" sz="1600" dirty="0"/>
              <a:t>53%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Tempi simili per il training ma più alti per l’inferenza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13E227C2-EA35-557E-18B5-28E4C3674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63825"/>
              </p:ext>
            </p:extLst>
          </p:nvPr>
        </p:nvGraphicFramePr>
        <p:xfrm>
          <a:off x="6293185" y="3843177"/>
          <a:ext cx="4644705" cy="189282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28854">
                  <a:extLst>
                    <a:ext uri="{9D8B030D-6E8A-4147-A177-3AD203B41FA5}">
                      <a16:colId xmlns:a16="http://schemas.microsoft.com/office/drawing/2014/main" val="1890749770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519660659"/>
                    </a:ext>
                  </a:extLst>
                </a:gridCol>
                <a:gridCol w="1062912">
                  <a:extLst>
                    <a:ext uri="{9D8B030D-6E8A-4147-A177-3AD203B41FA5}">
                      <a16:colId xmlns:a16="http://schemas.microsoft.com/office/drawing/2014/main" val="222799409"/>
                    </a:ext>
                  </a:extLst>
                </a:gridCol>
              </a:tblGrid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 </a:t>
                      </a:r>
                      <a:r>
                        <a:rPr lang="it-IT" sz="1400" dirty="0" err="1"/>
                        <a:t>shape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Param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97802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21539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DenseNet121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(7, 7, 1024)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7’037’504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491288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 err="1"/>
                        <a:t>GlobalAveragePooling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69060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Dense, 512, 65%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(512)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524’800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82304"/>
                  </a:ext>
                </a:extLst>
              </a:tr>
              <a:tr h="315471">
                <a:tc>
                  <a:txBody>
                    <a:bodyPr/>
                    <a:lstStyle/>
                    <a:p>
                      <a:r>
                        <a:rPr lang="it-IT" sz="1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(251)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128’763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9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223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2bb219c368_0_59"/>
          <p:cNvSpPr/>
          <p:nvPr/>
        </p:nvSpPr>
        <p:spPr>
          <a:xfrm rot="761576">
            <a:off x="-26511" y="-990528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32bb219c368_0_59"/>
          <p:cNvSpPr/>
          <p:nvPr/>
        </p:nvSpPr>
        <p:spPr>
          <a:xfrm rot="761576">
            <a:off x="-788508" y="-1635294"/>
            <a:ext cx="1101827" cy="8475812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32bb219c368_0_59"/>
          <p:cNvSpPr/>
          <p:nvPr/>
        </p:nvSpPr>
        <p:spPr>
          <a:xfrm rot="-10038424">
            <a:off x="11394902" y="-1166340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32bb219c368_0_59"/>
          <p:cNvSpPr/>
          <p:nvPr/>
        </p:nvSpPr>
        <p:spPr>
          <a:xfrm rot="-10038424">
            <a:off x="11964678" y="158159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32bb219c368_0_59"/>
          <p:cNvSpPr txBox="1"/>
          <p:nvPr/>
        </p:nvSpPr>
        <p:spPr>
          <a:xfrm>
            <a:off x="1648707" y="335976"/>
            <a:ext cx="951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246BE1"/>
                </a:solidFill>
                <a:latin typeface="Arial"/>
                <a:ea typeface="Arial"/>
                <a:cs typeface="Arial"/>
                <a:sym typeface="Arial"/>
              </a:rPr>
              <a:t>BRISQUE</a:t>
            </a:r>
            <a:endParaRPr/>
          </a:p>
        </p:txBody>
      </p:sp>
      <p:sp>
        <p:nvSpPr>
          <p:cNvPr id="637" name="Google Shape;637;g32bb219c368_0_59"/>
          <p:cNvSpPr txBox="1"/>
          <p:nvPr/>
        </p:nvSpPr>
        <p:spPr>
          <a:xfrm>
            <a:off x="951722" y="1066715"/>
            <a:ext cx="10288555" cy="5455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400" b="1" dirty="0"/>
              <a:t>Estrazione delle caratteristiche NSS con i coefficienti MSCN </a:t>
            </a:r>
            <a:r>
              <a:rPr lang="it-IT" sz="1400" dirty="0"/>
              <a:t>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sz="1400" dirty="0">
                <a:highlight>
                  <a:srgbClr val="FFFFFF"/>
                </a:highlight>
                <a:ea typeface="Roboto"/>
                <a:cs typeface="Roboto"/>
                <a:sym typeface="Roboto"/>
              </a:rPr>
              <a:t>Nel </a:t>
            </a:r>
            <a:r>
              <a:rPr lang="it-IT" sz="1400" b="1" dirty="0">
                <a:highlight>
                  <a:srgbClr val="FFFFFF"/>
                </a:highlight>
                <a:ea typeface="Roboto"/>
                <a:cs typeface="Roboto"/>
                <a:sym typeface="Roboto"/>
              </a:rPr>
              <a:t>primo passo</a:t>
            </a:r>
            <a:r>
              <a:rPr lang="it-IT" sz="1400" dirty="0">
                <a:highlight>
                  <a:srgbClr val="FFFFFF"/>
                </a:highlight>
                <a:ea typeface="Roboto"/>
                <a:cs typeface="Roboto"/>
                <a:sym typeface="Roboto"/>
              </a:rPr>
              <a:t>, si estraggono le </a:t>
            </a:r>
            <a:r>
              <a:rPr lang="it-IT" sz="1400" b="1" dirty="0">
                <a:highlight>
                  <a:srgbClr val="FFFFFF"/>
                </a:highlight>
                <a:ea typeface="Roboto"/>
                <a:cs typeface="Roboto"/>
                <a:sym typeface="Roboto"/>
              </a:rPr>
              <a:t>Statistiche delle Scene Naturali (NSS)</a:t>
            </a:r>
            <a:r>
              <a:rPr lang="it-IT" sz="1400" dirty="0">
                <a:highlight>
                  <a:srgbClr val="FFFFFF"/>
                </a:highlight>
                <a:ea typeface="Roboto"/>
                <a:cs typeface="Roboto"/>
                <a:sym typeface="Roboto"/>
              </a:rPr>
              <a:t> per analizzare la distribuzione delle </a:t>
            </a:r>
            <a:r>
              <a:rPr lang="it-IT" sz="1400" dirty="0">
                <a:solidFill>
                  <a:srgbClr val="1E1E1E"/>
                </a:solidFill>
                <a:highlight>
                  <a:srgbClr val="FFFFFF"/>
                </a:highlight>
                <a:ea typeface="Roboto"/>
                <a:sym typeface="Roboto"/>
              </a:rPr>
              <a:t>intensità dei pixel. Le immagini naturali hanno una distribuzione delle intensità diversa rispetto a quelle </a:t>
            </a:r>
            <a:r>
              <a:rPr lang="it-IT" sz="1400" dirty="0">
                <a:sym typeface="Roboto"/>
              </a:rPr>
              <a:t>distorte, e questa differenza diventa più evidente dopo la normalizzazione.</a:t>
            </a:r>
          </a:p>
          <a:p>
            <a:pPr marL="285750" lvl="0" indent="-285750" algn="l" rtl="0">
              <a:lnSpc>
                <a:spcPct val="115000"/>
              </a:lnSpc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sz="1400" dirty="0">
                <a:sym typeface="Roboto"/>
              </a:rPr>
              <a:t>Dopo la normalizzazione, le immagini naturali seguono una distribuzione gaussiana (a campana), mentre quelle distorte no. La deviazione dalla distribuzione ideale è quindi un indicatore del livello di distorsione presente nell'immagine.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/>
              <a:t>MSCN</a:t>
            </a:r>
            <a:r>
              <a:rPr lang="it-IT" sz="1400" dirty="0"/>
              <a:t> (Mean </a:t>
            </a:r>
            <a:r>
              <a:rPr lang="it-IT" sz="1400" dirty="0" err="1"/>
              <a:t>Subtracted</a:t>
            </a:r>
            <a:r>
              <a:rPr lang="it-IT" sz="1400" dirty="0"/>
              <a:t> </a:t>
            </a:r>
            <a:r>
              <a:rPr lang="it-IT" sz="1400" dirty="0" err="1"/>
              <a:t>Contrast</a:t>
            </a:r>
            <a:r>
              <a:rPr lang="it-IT" sz="1400" dirty="0"/>
              <a:t> </a:t>
            </a:r>
            <a:r>
              <a:rPr lang="it-IT" sz="1400" dirty="0" err="1"/>
              <a:t>Normalized</a:t>
            </a:r>
            <a:r>
              <a:rPr lang="it-IT" sz="1400" dirty="0"/>
              <a:t>) normalizza l'immagine sottraendo il valore medio locale e ridimensionando il contrasto, migliorando la separazione delle caratteristiche.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Si calcolano i </a:t>
            </a:r>
            <a:r>
              <a:rPr lang="it-IT" sz="1400" b="1" dirty="0"/>
              <a:t>coefficienti MSCN</a:t>
            </a:r>
            <a:r>
              <a:rPr lang="it-IT" sz="1400" dirty="0"/>
              <a:t> per ogni pixel, che descrivono l'intensità relativa in un'area locale rispetto ai pixel circostanti, fornendo informazioni sulla struttura spaziale.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dirty="0"/>
              <a:t>2.   Calcolare vettore delle features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Le caratteristiche estratte tramite MSCN vengono usate per costruire </a:t>
            </a:r>
            <a:r>
              <a:rPr lang="it-IT" sz="1400" b="1" dirty="0"/>
              <a:t>feature </a:t>
            </a:r>
            <a:r>
              <a:rPr lang="it-IT" sz="1400" b="1" dirty="0" err="1"/>
              <a:t>vectors</a:t>
            </a:r>
            <a:r>
              <a:rPr lang="it-IT" sz="1400" dirty="0"/>
              <a:t>. Questi vettori descrivono le proprietà spaziali, come la regolarità o la distorsione dell'immagine, raccogliendo statistiche come media, deviazione standard e altre misure sui coefficienti MSCN.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  <a:p>
            <a:r>
              <a:rPr lang="it-IT" sz="1400" b="1" dirty="0"/>
              <a:t>Predizione del punteggio usando SVM</a:t>
            </a:r>
            <a:r>
              <a:rPr lang="it-IT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I </a:t>
            </a:r>
            <a:r>
              <a:rPr lang="it-IT" sz="1400" b="1" dirty="0"/>
              <a:t>feature </a:t>
            </a:r>
            <a:r>
              <a:rPr lang="it-IT" sz="1400" b="1" dirty="0" err="1"/>
              <a:t>vectors</a:t>
            </a:r>
            <a:r>
              <a:rPr lang="it-IT" sz="1400" dirty="0"/>
              <a:t> vengono passati a un modello </a:t>
            </a:r>
            <a:r>
              <a:rPr lang="it-IT" sz="1400" b="1" dirty="0"/>
              <a:t>SVM</a:t>
            </a:r>
            <a:r>
              <a:rPr lang="it-IT" sz="1400" dirty="0"/>
              <a:t> (Support </a:t>
            </a:r>
            <a:r>
              <a:rPr lang="it-IT" sz="1400" dirty="0" err="1"/>
              <a:t>Vector</a:t>
            </a:r>
            <a:r>
              <a:rPr lang="it-IT" sz="1400" dirty="0"/>
              <a:t> Machine) addestrato per classificare la qualità dell'immagine.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L'SVM predice un punteggio di qualità basato sullo spazio delle caratteristiche, dove il punteggio finale rappresenta la qualità percepita dell'immagine (più alto è il punteggio, migliore è la qualità).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2bb219c368_0_124"/>
          <p:cNvSpPr/>
          <p:nvPr/>
        </p:nvSpPr>
        <p:spPr>
          <a:xfrm rot="761576">
            <a:off x="-26511" y="-990528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32bb219c368_0_124"/>
          <p:cNvSpPr/>
          <p:nvPr/>
        </p:nvSpPr>
        <p:spPr>
          <a:xfrm rot="761576">
            <a:off x="-788508" y="-1635294"/>
            <a:ext cx="1101827" cy="8475812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32bb219c368_0_124"/>
          <p:cNvSpPr/>
          <p:nvPr/>
        </p:nvSpPr>
        <p:spPr>
          <a:xfrm rot="-10038424">
            <a:off x="11394902" y="-1166340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32bb219c368_0_124"/>
          <p:cNvSpPr/>
          <p:nvPr/>
        </p:nvSpPr>
        <p:spPr>
          <a:xfrm rot="-10038424">
            <a:off x="11964678" y="158159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32bb219c368_0_124"/>
          <p:cNvSpPr txBox="1"/>
          <p:nvPr/>
        </p:nvSpPr>
        <p:spPr>
          <a:xfrm>
            <a:off x="1648707" y="335976"/>
            <a:ext cx="951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246BE1"/>
                </a:solidFill>
              </a:rPr>
              <a:t>Filtro laplaciano</a:t>
            </a:r>
            <a:endParaRPr/>
          </a:p>
        </p:txBody>
      </p:sp>
      <p:sp>
        <p:nvSpPr>
          <p:cNvPr id="674" name="Google Shape;674;g32bb219c368_0_124"/>
          <p:cNvSpPr txBox="1"/>
          <p:nvPr/>
        </p:nvSpPr>
        <p:spPr>
          <a:xfrm>
            <a:off x="1804076" y="1103850"/>
            <a:ext cx="64404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it-IT" sz="135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Codice usato: </a:t>
            </a:r>
            <a:r>
              <a:rPr lang="it-IT" sz="115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laplacian_original = cv2.Laplacian(image_array, cv2.CV_64F).var()</a:t>
            </a:r>
            <a:endParaRPr sz="115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it-IT" sz="135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Link alla libreria: </a:t>
            </a:r>
            <a:r>
              <a:rPr lang="it-IT" sz="1350" u="sng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OpenCV: Laplace Operator</a:t>
            </a:r>
            <a:endParaRPr sz="115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5" name="Google Shape;675;g32bb219c368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675" y="1979725"/>
            <a:ext cx="57340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32bb219c368_0_124"/>
          <p:cNvSpPr txBox="1"/>
          <p:nvPr/>
        </p:nvSpPr>
        <p:spPr>
          <a:xfrm>
            <a:off x="1804075" y="3988300"/>
            <a:ext cx="69351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 b="1" dirty="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Teoria: </a:t>
            </a:r>
            <a:r>
              <a:rPr lang="it-IT" sz="1050" b="1" dirty="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050" dirty="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Nell’area del bordo, l’intensità dei pixel mostra un salto o un elevata variazione di intensità. Dalla derivata prima possiamo osservare un maximum, mentre dalla derivata seconda 0 :</a:t>
            </a:r>
            <a:endParaRPr sz="1050" dirty="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7" name="Google Shape;677;g32bb219c368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900" y="4667250"/>
            <a:ext cx="49530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32bb219c368_0_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1750" y="4573600"/>
            <a:ext cx="2998525" cy="19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bb219c368_0_147"/>
          <p:cNvSpPr/>
          <p:nvPr/>
        </p:nvSpPr>
        <p:spPr>
          <a:xfrm rot="761576">
            <a:off x="-26511" y="-990528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32bb219c368_0_147"/>
          <p:cNvSpPr/>
          <p:nvPr/>
        </p:nvSpPr>
        <p:spPr>
          <a:xfrm rot="761576">
            <a:off x="-788508" y="-1635294"/>
            <a:ext cx="1101827" cy="8475812"/>
          </a:xfrm>
          <a:prstGeom prst="rect">
            <a:avLst/>
          </a:prstGeom>
          <a:gradFill>
            <a:gsLst>
              <a:gs pos="0">
                <a:srgbClr val="256CE2"/>
              </a:gs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32bb219c368_0_147"/>
          <p:cNvSpPr/>
          <p:nvPr/>
        </p:nvSpPr>
        <p:spPr>
          <a:xfrm rot="-10038424">
            <a:off x="11394902" y="-1166340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32bb219c368_0_147"/>
          <p:cNvSpPr/>
          <p:nvPr/>
        </p:nvSpPr>
        <p:spPr>
          <a:xfrm rot="-10038424">
            <a:off x="11964678" y="158159"/>
            <a:ext cx="1101827" cy="8475812"/>
          </a:xfrm>
          <a:prstGeom prst="rect">
            <a:avLst/>
          </a:prstGeom>
          <a:gradFill>
            <a:gsLst>
              <a:gs pos="0">
                <a:srgbClr val="E2E2E2"/>
              </a:gs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32bb219c368_0_147"/>
          <p:cNvSpPr txBox="1"/>
          <p:nvPr/>
        </p:nvSpPr>
        <p:spPr>
          <a:xfrm>
            <a:off x="1648707" y="335976"/>
            <a:ext cx="951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246BE1"/>
                </a:solidFill>
              </a:rPr>
              <a:t>Filtro laplaciano</a:t>
            </a:r>
            <a:endParaRPr/>
          </a:p>
        </p:txBody>
      </p:sp>
      <p:sp>
        <p:nvSpPr>
          <p:cNvPr id="688" name="Google Shape;688;g32bb219c368_0_147"/>
          <p:cNvSpPr txBox="1"/>
          <p:nvPr/>
        </p:nvSpPr>
        <p:spPr>
          <a:xfrm>
            <a:off x="1648700" y="1068825"/>
            <a:ext cx="82641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350">
                <a:solidFill>
                  <a:srgbClr val="11111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Visto che usa il gradiente dell’immagine chiama internamente l’operatore sobel per performare la computazione, visto che l’operatore sobel utilizza due maschere di convoluzione, una per il gradiente prima direzione  e un'altra per gradiente seconda direzione.</a:t>
            </a:r>
            <a:endParaRPr sz="1250">
              <a:solidFill>
                <a:srgbClr val="1E1E1E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9" name="Google Shape;689;g32bb219c368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200" y="1985575"/>
            <a:ext cx="22002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32bb219c368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700" y="3037225"/>
            <a:ext cx="383857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32bb219c368_0_147"/>
          <p:cNvSpPr txBox="1"/>
          <p:nvPr/>
        </p:nvSpPr>
        <p:spPr>
          <a:xfrm>
            <a:off x="1648700" y="5168275"/>
            <a:ext cx="91662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5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Questa misura viene spesso utilizzata per </a:t>
            </a:r>
            <a:r>
              <a:rPr lang="it-IT" sz="1350" b="1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valutare la nitidezza</a:t>
            </a:r>
            <a:r>
              <a:rPr lang="it-IT" sz="135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 un'immagine. Se la varianza del Laplaciano è </a:t>
            </a:r>
            <a:r>
              <a:rPr lang="it-IT" sz="1350" b="1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bassa</a:t>
            </a:r>
            <a:r>
              <a:rPr lang="it-IT" sz="135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significa che non ci sono molte variazioni di intensità e l'immagine è probabilmente </a:t>
            </a:r>
            <a:r>
              <a:rPr lang="it-IT" sz="1350" b="1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sfocata</a:t>
            </a:r>
            <a:r>
              <a:rPr lang="it-IT" sz="135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Se invece è alta, indica la presenza di molti dettagli e bordi ben definiti.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E8501-16CD-2D8B-B23C-E12275D9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1BCD1A4-FD29-7FC0-39FD-B7F5031AB66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725574D-6994-A568-C846-43319BA183E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878E935-3C73-651A-B7EB-67E73F811E4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E8A3A47-D1A0-E16C-3CF4-681C2C553E3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6ACA15-D52F-712D-59EC-1487528647EC}"/>
              </a:ext>
            </a:extLst>
          </p:cNvPr>
          <p:cNvSpPr txBox="1"/>
          <p:nvPr/>
        </p:nvSpPr>
        <p:spPr>
          <a:xfrm>
            <a:off x="1648707" y="259963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Metodi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5B84AD-859E-C9C8-7F87-BAB583B332E8}"/>
              </a:ext>
            </a:extLst>
          </p:cNvPr>
          <p:cNvSpPr txBox="1"/>
          <p:nvPr/>
        </p:nvSpPr>
        <p:spPr>
          <a:xfrm>
            <a:off x="1272770" y="1121997"/>
            <a:ext cx="5417279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per il riconoscimento degli </a:t>
            </a:r>
            <a:r>
              <a:rPr lang="it-IT" sz="1600" dirty="0" err="1"/>
              <a:t>outliers</a:t>
            </a:r>
            <a:r>
              <a:rPr lang="it-IT" sz="1600" dirty="0"/>
              <a:t> nel </a:t>
            </a:r>
            <a:r>
              <a:rPr lang="it-IT" sz="1600" dirty="0" err="1"/>
              <a:t>train</a:t>
            </a:r>
            <a:r>
              <a:rPr lang="it-IT" sz="1600" dirty="0"/>
              <a:t>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Obiettivo: </a:t>
            </a:r>
            <a:r>
              <a:rPr lang="it-IT" sz="1600" b="1" dirty="0"/>
              <a:t>rimuovere le immagini sporche </a:t>
            </a:r>
            <a:r>
              <a:rPr lang="it-IT" sz="1600" dirty="0"/>
              <a:t>per migliorare la performance</a:t>
            </a:r>
          </a:p>
          <a:p>
            <a:pPr lvl="1"/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Test per valutare l’efficacia di ciascun metodo: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Tuning della sensibilità di ciascun metodo per ritornare </a:t>
            </a:r>
            <a:r>
              <a:rPr lang="it-IT" sz="1600" b="1" dirty="0"/>
              <a:t>25 </a:t>
            </a:r>
            <a:r>
              <a:rPr lang="it-IT" sz="1600" b="1" dirty="0" err="1"/>
              <a:t>outliers</a:t>
            </a:r>
            <a:endParaRPr lang="it-IT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manuale di 2 score verificando sul val set: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Numero di immagini correttamente flaggate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Stesso score, sommato agli </a:t>
            </a:r>
            <a:r>
              <a:rPr lang="it-IT" sz="1600" dirty="0" err="1"/>
              <a:t>edge</a:t>
            </a:r>
            <a:r>
              <a:rPr lang="it-IT" sz="1600" dirty="0"/>
              <a:t> </a:t>
            </a:r>
            <a:r>
              <a:rPr lang="it-IT" sz="1600" dirty="0" err="1"/>
              <a:t>cases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Metodi:		                     score1      score2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K-Means		-&gt;	   7/25	  9/25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DBSCAN	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Isolation</a:t>
            </a:r>
            <a:r>
              <a:rPr lang="it-IT" sz="1600" dirty="0"/>
              <a:t> </a:t>
            </a:r>
            <a:r>
              <a:rPr lang="it-IT" sz="1600" dirty="0" err="1"/>
              <a:t>Forest</a:t>
            </a:r>
            <a:r>
              <a:rPr lang="it-IT" sz="1600" dirty="0"/>
              <a:t>	-&gt;	15/25	17/25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NearestNeighbors</a:t>
            </a:r>
            <a:r>
              <a:rPr lang="it-IT" sz="1600" dirty="0"/>
              <a:t>	-&gt;	20/25	22/25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OneClassSVM</a:t>
            </a:r>
            <a:r>
              <a:rPr lang="it-IT" sz="1600" dirty="0"/>
              <a:t>	-&gt;	  6/25	  7/25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KD-Tree		-&gt;	  8/25	10/25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diverse e non ottime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La sensibilità di ciascun metodo può essere adattata per ritornare un diverso numero di immagini.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DCA00C-097D-AC5C-2107-B1152953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57" y="1121997"/>
            <a:ext cx="4777908" cy="477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A8D54C-DA84-069B-B33F-13A4F8C9E204}"/>
              </a:ext>
            </a:extLst>
          </p:cNvPr>
          <p:cNvSpPr txBox="1"/>
          <p:nvPr/>
        </p:nvSpPr>
        <p:spPr>
          <a:xfrm>
            <a:off x="7628258" y="5896590"/>
            <a:ext cx="347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25 </a:t>
            </a:r>
            <a:r>
              <a:rPr lang="it-IT" sz="1200" dirty="0" err="1"/>
              <a:t>outliers</a:t>
            </a:r>
            <a:r>
              <a:rPr lang="it-IT" sz="1200" dirty="0"/>
              <a:t> ritornati dal metodo </a:t>
            </a:r>
            <a:r>
              <a:rPr lang="it-IT" sz="1200" dirty="0" err="1"/>
              <a:t>NearestNeighbors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6366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F3EF2-CCCA-9A3A-B3B1-EF186229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04FFB90-B6B5-DC15-C44B-AB5C9317BD2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8788269-DA01-797F-7481-DB9961EB7E9A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ADAACED-8DF4-CBD2-2909-5A270C880C7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EAC19E-CFA8-D0A6-A7B0-A237C38D10F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F62E15-DED7-21F2-6F01-B5A7C660E4D2}"/>
              </a:ext>
            </a:extLst>
          </p:cNvPr>
          <p:cNvSpPr txBox="1"/>
          <p:nvPr/>
        </p:nvSpPr>
        <p:spPr>
          <a:xfrm>
            <a:off x="1648707" y="138661"/>
            <a:ext cx="9510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rgbClr val="246BE1"/>
                </a:solidFill>
              </a:rPr>
              <a:t>Pulizia del Training Set: Consenso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FB83B8-3CE9-ECEA-BFA7-95A8FEE4501F}"/>
              </a:ext>
            </a:extLst>
          </p:cNvPr>
          <p:cNvSpPr txBox="1"/>
          <p:nvPr/>
        </p:nvSpPr>
        <p:spPr>
          <a:xfrm>
            <a:off x="1272770" y="832748"/>
            <a:ext cx="541727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Performance dei metodi troppo basse per essere usati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Rischio di rimuovere troppe immagini buone supera i benefici di togliere quelle sporche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Metodi di consenso</a:t>
            </a:r>
            <a:r>
              <a:rPr lang="it-IT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Metodi diversi possono commettere errori diversi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Outliers</a:t>
            </a:r>
            <a:r>
              <a:rPr lang="it-IT" sz="1600" dirty="0"/>
              <a:t> trovati da almeno n metodi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con n=3 sui test da 25 immagini ---&gt;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Metodo non ottimo perché ogni metodo ha la stessa capacità di voto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b="1" dirty="0"/>
              <a:t>Consenso pesato </a:t>
            </a:r>
            <a:r>
              <a:rPr lang="it-IT" sz="1600" dirty="0"/>
              <a:t>maggiore di 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Utilizzando gli score calcolati come stima di efficacia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600" dirty="0"/>
              <a:t>Calcolo pesi (somma a 1)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it-IT" sz="1600" dirty="0"/>
              <a:t>Risultato test con soglia 0.3 --------------&gt;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7F55E85-86AB-C829-E108-071FD601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91" y="976699"/>
            <a:ext cx="5596033" cy="221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F56042B-04BE-1694-A0F5-AEA550540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72169"/>
              </p:ext>
            </p:extLst>
          </p:nvPr>
        </p:nvGraphicFramePr>
        <p:xfrm>
          <a:off x="1231331" y="4624750"/>
          <a:ext cx="5417279" cy="2133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09617">
                  <a:extLst>
                    <a:ext uri="{9D8B030D-6E8A-4147-A177-3AD203B41FA5}">
                      <a16:colId xmlns:a16="http://schemas.microsoft.com/office/drawing/2014/main" val="3254011590"/>
                    </a:ext>
                  </a:extLst>
                </a:gridCol>
                <a:gridCol w="962736">
                  <a:extLst>
                    <a:ext uri="{9D8B030D-6E8A-4147-A177-3AD203B41FA5}">
                      <a16:colId xmlns:a16="http://schemas.microsoft.com/office/drawing/2014/main" val="1863782653"/>
                    </a:ext>
                  </a:extLst>
                </a:gridCol>
                <a:gridCol w="981717">
                  <a:extLst>
                    <a:ext uri="{9D8B030D-6E8A-4147-A177-3AD203B41FA5}">
                      <a16:colId xmlns:a16="http://schemas.microsoft.com/office/drawing/2014/main" val="1610556801"/>
                    </a:ext>
                  </a:extLst>
                </a:gridCol>
                <a:gridCol w="875075">
                  <a:extLst>
                    <a:ext uri="{9D8B030D-6E8A-4147-A177-3AD203B41FA5}">
                      <a16:colId xmlns:a16="http://schemas.microsoft.com/office/drawing/2014/main" val="3418574405"/>
                    </a:ext>
                  </a:extLst>
                </a:gridCol>
                <a:gridCol w="888134">
                  <a:extLst>
                    <a:ext uri="{9D8B030D-6E8A-4147-A177-3AD203B41FA5}">
                      <a16:colId xmlns:a16="http://schemas.microsoft.com/office/drawing/2014/main" val="199428421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Metodo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Peso2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221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855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DBSCAN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4946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Isolation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Forest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020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 err="1"/>
                        <a:t>NearestNeighbors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207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6/25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6845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it-IT" sz="1400" dirty="0"/>
                        <a:t>KD-Tree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10/25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793115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CD5AA6EF-B7C3-7201-BEBC-1FF5ACE8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09" y="3124940"/>
            <a:ext cx="3695649" cy="363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168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4176</TotalTime>
  <Words>5401</Words>
  <Application>Microsoft Office PowerPoint</Application>
  <PresentationFormat>Widescreen</PresentationFormat>
  <Paragraphs>1212</Paragraphs>
  <Slides>72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78" baseType="lpstr">
      <vt:lpstr>Aptos</vt:lpstr>
      <vt:lpstr>Aptos Display</vt:lpstr>
      <vt:lpstr>Arial</vt:lpstr>
      <vt:lpstr>Courier New</vt:lpstr>
      <vt:lpstr>Roboto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1047</cp:revision>
  <dcterms:created xsi:type="dcterms:W3CDTF">2024-12-06T11:55:14Z</dcterms:created>
  <dcterms:modified xsi:type="dcterms:W3CDTF">2025-02-02T23:13:58Z</dcterms:modified>
</cp:coreProperties>
</file>